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7"/>
  </p:notesMasterIdLst>
  <p:sldIdLst>
    <p:sldId id="256" r:id="rId2"/>
    <p:sldId id="261" r:id="rId3"/>
    <p:sldId id="1094" r:id="rId4"/>
    <p:sldId id="1077" r:id="rId5"/>
    <p:sldId id="1078" r:id="rId6"/>
    <p:sldId id="260" r:id="rId7"/>
    <p:sldId id="1085" r:id="rId8"/>
    <p:sldId id="1114" r:id="rId9"/>
    <p:sldId id="1095" r:id="rId10"/>
    <p:sldId id="1102" r:id="rId11"/>
    <p:sldId id="1103" r:id="rId12"/>
    <p:sldId id="1091" r:id="rId13"/>
    <p:sldId id="275" r:id="rId14"/>
    <p:sldId id="1097" r:id="rId15"/>
    <p:sldId id="1101" r:id="rId16"/>
    <p:sldId id="1106" r:id="rId17"/>
    <p:sldId id="1108" r:id="rId18"/>
    <p:sldId id="1093" r:id="rId19"/>
    <p:sldId id="1109" r:id="rId20"/>
    <p:sldId id="1110" r:id="rId21"/>
    <p:sldId id="1111" r:id="rId22"/>
    <p:sldId id="1112" r:id="rId23"/>
    <p:sldId id="1113" r:id="rId24"/>
    <p:sldId id="1104" r:id="rId25"/>
    <p:sldId id="1098" r:id="rId26"/>
    <p:sldId id="1096" r:id="rId27"/>
    <p:sldId id="1084" r:id="rId28"/>
    <p:sldId id="1083" r:id="rId29"/>
    <p:sldId id="1079" r:id="rId30"/>
    <p:sldId id="1080" r:id="rId31"/>
    <p:sldId id="1087" r:id="rId32"/>
    <p:sldId id="1088" r:id="rId33"/>
    <p:sldId id="266" r:id="rId34"/>
    <p:sldId id="1089" r:id="rId35"/>
    <p:sldId id="1092" r:id="rId36"/>
    <p:sldId id="1090" r:id="rId37"/>
    <p:sldId id="274" r:id="rId38"/>
    <p:sldId id="1086" r:id="rId39"/>
    <p:sldId id="285" r:id="rId40"/>
    <p:sldId id="1099" r:id="rId41"/>
    <p:sldId id="1107" r:id="rId42"/>
    <p:sldId id="286" r:id="rId43"/>
    <p:sldId id="1105" r:id="rId44"/>
    <p:sldId id="284" r:id="rId45"/>
    <p:sldId id="1100"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Khmer OS Moul Light" panose="02000500000000000000" pitchFamily="2" charset="0"/>
      <p:regular r:id="rId52"/>
    </p:embeddedFont>
    <p:embeddedFont>
      <p:font typeface="Khmer OS Muol Light" panose="02000500000000020004" pitchFamily="2" charset="0"/>
      <p:regular r:id="rId53"/>
    </p:embeddedFont>
    <p:embeddedFont>
      <p:font typeface="Roboto Slab" panose="020B0604020202020204" charset="0"/>
      <p:regular r:id="rId54"/>
      <p:bold r:id="rId55"/>
    </p:embeddedFont>
    <p:embeddedFont>
      <p:font typeface="Source Sans Pro" panose="020B0503030403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07" autoAdjust="0"/>
  </p:normalViewPr>
  <p:slideViewPr>
    <p:cSldViewPr snapToGrid="0">
      <p:cViewPr varScale="1">
        <p:scale>
          <a:sx n="105" d="100"/>
          <a:sy n="105" d="100"/>
        </p:scale>
        <p:origin x="80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bf1dbd17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bf1dbd17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70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bf1dbd17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bf1dbd17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468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811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617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875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674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344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552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114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094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1668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98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460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540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879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32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584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bf1dbd17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bf1dbd17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bf1dbd17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bf1dbd17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1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049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bf1dbd17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bf1dbd17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99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62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96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977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364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580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92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49583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76834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19709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2" r:id="rId4"/>
    <p:sldLayoutId id="2147483663" r:id="rId5"/>
    <p:sldLayoutId id="2147483665" r:id="rId6"/>
    <p:sldLayoutId id="214748366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data.opendevelopmentcambodia.net/dataset/health-facility-of-cambodia-2010/resource/f2ca35cd-340f-4dc5-a9e7-5c8fa72b6a21/view/c4325365-df35-468d-9df3-0dd46d96089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8.tiff"/></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3" name="Title 2">
            <a:extLst>
              <a:ext uri="{FF2B5EF4-FFF2-40B4-BE49-F238E27FC236}">
                <a16:creationId xmlns:a16="http://schemas.microsoft.com/office/drawing/2014/main" id="{C88E392C-27A1-44C9-90E9-B0BB2C0BCFA3}"/>
              </a:ext>
            </a:extLst>
          </p:cNvPr>
          <p:cNvSpPr>
            <a:spLocks noGrp="1"/>
          </p:cNvSpPr>
          <p:nvPr>
            <p:ph type="ctrTitle"/>
          </p:nvPr>
        </p:nvSpPr>
        <p:spPr>
          <a:xfrm>
            <a:off x="1275907" y="1556087"/>
            <a:ext cx="6677246" cy="2031325"/>
          </a:xfrm>
          <a:prstGeom prst="rect">
            <a:avLst/>
          </a:prstGeom>
          <a:noFill/>
          <a:ln>
            <a:noFill/>
          </a:ln>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en-US" sz="2800" dirty="0">
                <a:solidFill>
                  <a:srgbClr val="0070C0"/>
                </a:solidFill>
                <a:latin typeface="Roboto Slab" panose="020B0604020202020204" charset="0"/>
                <a:ea typeface="Roboto Slab" panose="020B0604020202020204" charset="0"/>
                <a:cs typeface="Khmer OS Muol Light" panose="02000500000000020004" pitchFamily="2" charset="0"/>
              </a:rPr>
              <a:t>Group 1-Cambodia</a:t>
            </a:r>
          </a:p>
          <a:p>
            <a:pPr algn="ctr">
              <a:lnSpc>
                <a:spcPct val="150000"/>
              </a:lnSpc>
            </a:pPr>
            <a:r>
              <a:rPr lang="en-US" sz="2800" dirty="0">
                <a:ln/>
                <a:solidFill>
                  <a:srgbClr val="C00000"/>
                </a:solidFill>
                <a:effectLst>
                  <a:outerShdw blurRad="38100" dist="19050" dir="2700000" algn="tl" rotWithShape="0">
                    <a:schemeClr val="dk1">
                      <a:lumMod val="50000"/>
                      <a:alpha val="40000"/>
                    </a:schemeClr>
                  </a:outerShdw>
                </a:effectLst>
                <a:latin typeface="Roboto Slab" panose="020B0604020202020204" charset="0"/>
                <a:ea typeface="Roboto Slab" panose="020B0604020202020204" charset="0"/>
                <a:cs typeface="Khmer OS Muol Light" panose="02000500000000020004" pitchFamily="2" charset="0"/>
              </a:rPr>
              <a:t>Big Data for Developing Action Plan for Concerned SDGs in Cambodia</a:t>
            </a:r>
          </a:p>
        </p:txBody>
      </p:sp>
      <p:pic>
        <p:nvPicPr>
          <p:cNvPr id="4" name="Picture 5">
            <a:extLst>
              <a:ext uri="{FF2B5EF4-FFF2-40B4-BE49-F238E27FC236}">
                <a16:creationId xmlns:a16="http://schemas.microsoft.com/office/drawing/2014/main" id="{FC12B200-0AB8-4DF0-B786-B6D2B01379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32855" y="204205"/>
            <a:ext cx="1195388"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14138EC-E08D-4521-8C84-FF43073B6482}"/>
              </a:ext>
            </a:extLst>
          </p:cNvPr>
          <p:cNvSpPr txBox="1"/>
          <p:nvPr/>
        </p:nvSpPr>
        <p:spPr>
          <a:xfrm>
            <a:off x="2782185" y="4075815"/>
            <a:ext cx="4342515" cy="369332"/>
          </a:xfrm>
          <a:prstGeom prst="rect">
            <a:avLst/>
          </a:prstGeom>
          <a:noFill/>
        </p:spPr>
        <p:txBody>
          <a:bodyPr wrap="square" rtlCol="0">
            <a:spAutoFit/>
          </a:bodyPr>
          <a:lstStyle/>
          <a:p>
            <a:r>
              <a:rPr lang="en-US" sz="1800" dirty="0">
                <a:solidFill>
                  <a:srgbClr val="002060"/>
                </a:solidFill>
                <a:latin typeface="Roboto Slab" panose="020B0604020202020204" charset="0"/>
                <a:ea typeface="Roboto Slab" panose="020B0604020202020204" charset="0"/>
                <a:cs typeface="Khmer OS Muol Light" panose="02000500000000020004" pitchFamily="2" charset="0"/>
              </a:rPr>
              <a:t>Phnom Penh, February 3</a:t>
            </a:r>
            <a:r>
              <a:rPr lang="en-US" sz="1800" baseline="30000" dirty="0">
                <a:solidFill>
                  <a:srgbClr val="002060"/>
                </a:solidFill>
                <a:latin typeface="Roboto Slab" panose="020B0604020202020204" charset="0"/>
                <a:ea typeface="Roboto Slab" panose="020B0604020202020204" charset="0"/>
                <a:cs typeface="Khmer OS Muol Light" panose="02000500000000020004" pitchFamily="2" charset="0"/>
              </a:rPr>
              <a:t>rd</a:t>
            </a:r>
            <a:r>
              <a:rPr lang="en-US" sz="1800" dirty="0">
                <a:solidFill>
                  <a:srgbClr val="002060"/>
                </a:solidFill>
                <a:latin typeface="Roboto Slab" panose="020B0604020202020204" charset="0"/>
                <a:ea typeface="Roboto Slab" panose="020B0604020202020204" charset="0"/>
                <a:cs typeface="Khmer OS Muol Light" panose="02000500000000020004" pitchFamily="2" charset="0"/>
              </a:rPr>
              <a:t>, 2022</a:t>
            </a:r>
            <a:endParaRPr lang="en-US" sz="1800" dirty="0">
              <a:solidFill>
                <a:srgbClr val="002060"/>
              </a:solidFill>
              <a:latin typeface="Roboto Slab" panose="020B0604020202020204" charset="0"/>
              <a:ea typeface="Roboto Slab"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414294" y="9476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b="1" dirty="0"/>
              <a:t>Timeframe for each target and indicators </a:t>
            </a:r>
            <a:endParaRPr sz="2800" b="1" dirty="0"/>
          </a:p>
        </p:txBody>
      </p:sp>
      <p:sp>
        <p:nvSpPr>
          <p:cNvPr id="500" name="Google Shape;500;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a:extLst>
              <a:ext uri="{FF2B5EF4-FFF2-40B4-BE49-F238E27FC236}">
                <a16:creationId xmlns:a16="http://schemas.microsoft.com/office/drawing/2014/main" id="{4DF664BC-D5AE-4824-AF0F-F0967C6974D2}"/>
              </a:ext>
            </a:extLst>
          </p:cNvPr>
          <p:cNvPicPr>
            <a:picLocks noChangeAspect="1"/>
          </p:cNvPicPr>
          <p:nvPr/>
        </p:nvPicPr>
        <p:blipFill>
          <a:blip r:embed="rId3"/>
          <a:stretch>
            <a:fillRect/>
          </a:stretch>
        </p:blipFill>
        <p:spPr>
          <a:xfrm>
            <a:off x="190916" y="839355"/>
            <a:ext cx="4450357" cy="3583707"/>
          </a:xfrm>
          <a:prstGeom prst="rect">
            <a:avLst/>
          </a:prstGeom>
        </p:spPr>
      </p:pic>
      <p:pic>
        <p:nvPicPr>
          <p:cNvPr id="3" name="Picture 2">
            <a:extLst>
              <a:ext uri="{FF2B5EF4-FFF2-40B4-BE49-F238E27FC236}">
                <a16:creationId xmlns:a16="http://schemas.microsoft.com/office/drawing/2014/main" id="{9AFC2911-D24E-4584-9918-FE3427CF3729}"/>
              </a:ext>
            </a:extLst>
          </p:cNvPr>
          <p:cNvPicPr>
            <a:picLocks noChangeAspect="1"/>
          </p:cNvPicPr>
          <p:nvPr/>
        </p:nvPicPr>
        <p:blipFill>
          <a:blip r:embed="rId4"/>
          <a:stretch>
            <a:fillRect/>
          </a:stretch>
        </p:blipFill>
        <p:spPr>
          <a:xfrm>
            <a:off x="4745572" y="903419"/>
            <a:ext cx="4398428" cy="3519643"/>
          </a:xfrm>
          <a:prstGeom prst="rect">
            <a:avLst/>
          </a:prstGeom>
        </p:spPr>
      </p:pic>
    </p:spTree>
    <p:extLst>
      <p:ext uri="{BB962C8B-B14F-4D97-AF65-F5344CB8AC3E}">
        <p14:creationId xmlns:p14="http://schemas.microsoft.com/office/powerpoint/2010/main" val="98455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Google Shape;500;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4" name="Picture 3">
            <a:extLst>
              <a:ext uri="{FF2B5EF4-FFF2-40B4-BE49-F238E27FC236}">
                <a16:creationId xmlns:a16="http://schemas.microsoft.com/office/drawing/2014/main" id="{D1327C59-3E70-4EB6-8EED-FD54F7CF86FC}"/>
              </a:ext>
            </a:extLst>
          </p:cNvPr>
          <p:cNvPicPr>
            <a:picLocks noChangeAspect="1"/>
          </p:cNvPicPr>
          <p:nvPr/>
        </p:nvPicPr>
        <p:blipFill>
          <a:blip r:embed="rId3"/>
          <a:stretch>
            <a:fillRect/>
          </a:stretch>
        </p:blipFill>
        <p:spPr>
          <a:xfrm>
            <a:off x="261894" y="932336"/>
            <a:ext cx="4226977" cy="3278827"/>
          </a:xfrm>
          <a:prstGeom prst="rect">
            <a:avLst/>
          </a:prstGeom>
        </p:spPr>
      </p:pic>
      <p:pic>
        <p:nvPicPr>
          <p:cNvPr id="5" name="Picture 4">
            <a:extLst>
              <a:ext uri="{FF2B5EF4-FFF2-40B4-BE49-F238E27FC236}">
                <a16:creationId xmlns:a16="http://schemas.microsoft.com/office/drawing/2014/main" id="{88A89172-62FE-4257-8011-2246BB8B722F}"/>
              </a:ext>
            </a:extLst>
          </p:cNvPr>
          <p:cNvPicPr>
            <a:picLocks noChangeAspect="1"/>
          </p:cNvPicPr>
          <p:nvPr/>
        </p:nvPicPr>
        <p:blipFill>
          <a:blip r:embed="rId4"/>
          <a:stretch>
            <a:fillRect/>
          </a:stretch>
        </p:blipFill>
        <p:spPr>
          <a:xfrm>
            <a:off x="4655129" y="932336"/>
            <a:ext cx="4320964" cy="1877973"/>
          </a:xfrm>
          <a:prstGeom prst="rect">
            <a:avLst/>
          </a:prstGeom>
        </p:spPr>
      </p:pic>
      <p:sp>
        <p:nvSpPr>
          <p:cNvPr id="10" name="Google Shape;499;p41">
            <a:extLst>
              <a:ext uri="{FF2B5EF4-FFF2-40B4-BE49-F238E27FC236}">
                <a16:creationId xmlns:a16="http://schemas.microsoft.com/office/drawing/2014/main" id="{0C42CDBE-E3FC-449F-8871-D62B1B2FDCC7}"/>
              </a:ext>
            </a:extLst>
          </p:cNvPr>
          <p:cNvSpPr txBox="1">
            <a:spLocks noGrp="1"/>
          </p:cNvSpPr>
          <p:nvPr>
            <p:ph type="title"/>
          </p:nvPr>
        </p:nvSpPr>
        <p:spPr>
          <a:xfrm>
            <a:off x="414294" y="9476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b="1" dirty="0"/>
              <a:t>Timeframe for each target and indicators </a:t>
            </a:r>
            <a:endParaRPr sz="2800" b="1" dirty="0"/>
          </a:p>
        </p:txBody>
      </p:sp>
    </p:spTree>
    <p:extLst>
      <p:ext uri="{BB962C8B-B14F-4D97-AF65-F5344CB8AC3E}">
        <p14:creationId xmlns:p14="http://schemas.microsoft.com/office/powerpoint/2010/main" val="1677273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3.</a:t>
            </a:r>
          </a:p>
          <a:p>
            <a:pPr marL="0" lvl="0" indent="0" algn="l" rtl="0">
              <a:spcBef>
                <a:spcPts val="0"/>
              </a:spcBef>
              <a:spcAft>
                <a:spcPts val="0"/>
              </a:spcAft>
              <a:buNone/>
            </a:pPr>
            <a:r>
              <a:rPr lang="en-US" dirty="0"/>
              <a:t>Task Team Members (Who)</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81678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Stakeholders/</a:t>
            </a:r>
            <a:br>
              <a:rPr lang="en-US" dirty="0"/>
            </a:br>
            <a:r>
              <a:rPr lang="en-US" dirty="0"/>
              <a:t>Task Team Members</a:t>
            </a:r>
            <a:endParaRPr dirty="0"/>
          </a:p>
        </p:txBody>
      </p:sp>
      <p:sp>
        <p:nvSpPr>
          <p:cNvPr id="288" name="Google Shape;288;p31"/>
          <p:cNvSpPr txBox="1">
            <a:spLocks noGrp="1"/>
          </p:cNvSpPr>
          <p:nvPr>
            <p:ph type="body" idx="1"/>
          </p:nvPr>
        </p:nvSpPr>
        <p:spPr>
          <a:xfrm>
            <a:off x="786150"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Hosp</a:t>
            </a:r>
            <a:r>
              <a:rPr lang="en-US" b="1" dirty="0"/>
              <a:t>itals and Healthcare System</a:t>
            </a:r>
            <a:endParaRPr b="1" dirty="0"/>
          </a:p>
        </p:txBody>
      </p:sp>
      <p:sp>
        <p:nvSpPr>
          <p:cNvPr id="289" name="Google Shape;289;p31"/>
          <p:cNvSpPr txBox="1">
            <a:spLocks noGrp="1"/>
          </p:cNvSpPr>
          <p:nvPr>
            <p:ph type="body" idx="2"/>
          </p:nvPr>
        </p:nvSpPr>
        <p:spPr>
          <a:xfrm>
            <a:off x="3329989"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Pharma companies</a:t>
            </a:r>
            <a:endParaRPr b="1" dirty="0"/>
          </a:p>
        </p:txBody>
      </p:sp>
      <p:sp>
        <p:nvSpPr>
          <p:cNvPr id="290" name="Google Shape;290;p31"/>
          <p:cNvSpPr txBox="1">
            <a:spLocks noGrp="1"/>
          </p:cNvSpPr>
          <p:nvPr>
            <p:ph type="body" idx="3"/>
          </p:nvPr>
        </p:nvSpPr>
        <p:spPr>
          <a:xfrm>
            <a:off x="5873827"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Insurance providers</a:t>
            </a:r>
            <a:endParaRPr b="1" dirty="0"/>
          </a:p>
          <a:p>
            <a:pPr marL="0" lvl="0" indent="0" algn="l" rtl="0">
              <a:spcBef>
                <a:spcPts val="600"/>
              </a:spcBef>
              <a:spcAft>
                <a:spcPts val="0"/>
              </a:spcAft>
              <a:buNone/>
            </a:pPr>
            <a:endParaRPr sz="1200" dirty="0"/>
          </a:p>
        </p:txBody>
      </p:sp>
      <p:sp>
        <p:nvSpPr>
          <p:cNvPr id="291" name="Google Shape;291;p31"/>
          <p:cNvSpPr txBox="1">
            <a:spLocks noGrp="1"/>
          </p:cNvSpPr>
          <p:nvPr>
            <p:ph type="body" idx="1"/>
          </p:nvPr>
        </p:nvSpPr>
        <p:spPr>
          <a:xfrm>
            <a:off x="742089" y="2873335"/>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Medical labs, </a:t>
            </a:r>
            <a:r>
              <a:rPr lang="en-US" b="1" dirty="0"/>
              <a:t>federal and state government department and agencies</a:t>
            </a:r>
            <a:endParaRPr b="1" dirty="0"/>
          </a:p>
        </p:txBody>
      </p:sp>
      <p:sp>
        <p:nvSpPr>
          <p:cNvPr id="292" name="Google Shape;292;p31"/>
          <p:cNvSpPr txBox="1">
            <a:spLocks noGrp="1"/>
          </p:cNvSpPr>
          <p:nvPr>
            <p:ph type="body" idx="2"/>
          </p:nvPr>
        </p:nvSpPr>
        <p:spPr>
          <a:xfrm>
            <a:off x="3307958" y="2840251"/>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Heath information techology vendors</a:t>
            </a:r>
            <a:endParaRPr b="1" dirty="0"/>
          </a:p>
        </p:txBody>
      </p:sp>
      <p:sp>
        <p:nvSpPr>
          <p:cNvPr id="293" name="Google Shape;293;p31"/>
          <p:cNvSpPr txBox="1">
            <a:spLocks noGrp="1"/>
          </p:cNvSpPr>
          <p:nvPr>
            <p:ph type="body" idx="3"/>
          </p:nvPr>
        </p:nvSpPr>
        <p:spPr>
          <a:xfrm>
            <a:off x="5795300" y="2888605"/>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Healthcare consulting companies, physician offices and group</a:t>
            </a:r>
            <a:endParaRPr b="1" dirty="0"/>
          </a:p>
          <a:p>
            <a:pPr marL="0" lvl="0" indent="0" algn="l" rtl="0">
              <a:spcBef>
                <a:spcPts val="600"/>
              </a:spcBef>
              <a:spcAft>
                <a:spcPts val="0"/>
              </a:spcAft>
              <a:buNone/>
            </a:pPr>
            <a:endParaRPr sz="1200" dirty="0"/>
          </a:p>
        </p:txBody>
      </p:sp>
      <p:grpSp>
        <p:nvGrpSpPr>
          <p:cNvPr id="294" name="Google Shape;294;p31"/>
          <p:cNvGrpSpPr/>
          <p:nvPr/>
        </p:nvGrpSpPr>
        <p:grpSpPr>
          <a:xfrm>
            <a:off x="867597" y="1347992"/>
            <a:ext cx="251128" cy="244895"/>
            <a:chOff x="616425" y="2329600"/>
            <a:chExt cx="361700" cy="388475"/>
          </a:xfrm>
        </p:grpSpPr>
        <p:sp>
          <p:nvSpPr>
            <p:cNvPr id="295" name="Google Shape;295;p31"/>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6" name="Google Shape;296;p31"/>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7" name="Google Shape;297;p31"/>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8" name="Google Shape;298;p31"/>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9" name="Google Shape;299;p31"/>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0" name="Google Shape;300;p31"/>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1" name="Google Shape;301;p31"/>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2" name="Google Shape;302;p31"/>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3" name="Google Shape;303;p31"/>
          <p:cNvGrpSpPr/>
          <p:nvPr/>
        </p:nvGrpSpPr>
        <p:grpSpPr>
          <a:xfrm>
            <a:off x="5998708" y="2449884"/>
            <a:ext cx="359352" cy="242594"/>
            <a:chOff x="5247525" y="3007275"/>
            <a:chExt cx="517575" cy="384825"/>
          </a:xfrm>
        </p:grpSpPr>
        <p:sp>
          <p:nvSpPr>
            <p:cNvPr id="304" name="Google Shape;304;p31"/>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5" name="Google Shape;305;p31"/>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6" name="Google Shape;306;p31"/>
          <p:cNvGrpSpPr/>
          <p:nvPr/>
        </p:nvGrpSpPr>
        <p:grpSpPr>
          <a:xfrm>
            <a:off x="877177" y="2536233"/>
            <a:ext cx="178400" cy="256809"/>
            <a:chOff x="6718575" y="2318625"/>
            <a:chExt cx="256950" cy="407375"/>
          </a:xfrm>
        </p:grpSpPr>
        <p:sp>
          <p:nvSpPr>
            <p:cNvPr id="307" name="Google Shape;307;p3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8" name="Google Shape;308;p3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9" name="Google Shape;309;p3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0" name="Google Shape;310;p3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sp>
          <p:nvSpPr>
            <p:cNvPr id="311" name="Google Shape;311;p3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2" name="Google Shape;312;p3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3" name="Google Shape;313;p3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4" name="Google Shape;314;p3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15" name="Google Shape;315;p31"/>
          <p:cNvGrpSpPr/>
          <p:nvPr/>
        </p:nvGrpSpPr>
        <p:grpSpPr>
          <a:xfrm>
            <a:off x="3455045" y="2514744"/>
            <a:ext cx="373724" cy="325507"/>
            <a:chOff x="5233525" y="4954450"/>
            <a:chExt cx="538275" cy="516350"/>
          </a:xfrm>
        </p:grpSpPr>
        <p:sp>
          <p:nvSpPr>
            <p:cNvPr id="316" name="Google Shape;316;p31"/>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7" name="Google Shape;317;p31"/>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8" name="Google Shape;318;p31"/>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9" name="Google Shape;319;p31"/>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0" name="Google Shape;320;p31"/>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1" name="Google Shape;321;p31"/>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2" name="Google Shape;322;p31"/>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3" name="Google Shape;323;p31"/>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4" name="Google Shape;324;p31"/>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5" name="Google Shape;325;p31"/>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sp>
          <p:nvSpPr>
            <p:cNvPr id="326" name="Google Shape;326;p31"/>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27" name="Google Shape;327;p31"/>
          <p:cNvGrpSpPr/>
          <p:nvPr/>
        </p:nvGrpSpPr>
        <p:grpSpPr>
          <a:xfrm>
            <a:off x="3481679" y="1347984"/>
            <a:ext cx="296779" cy="282530"/>
            <a:chOff x="5961125" y="1623900"/>
            <a:chExt cx="427450" cy="448175"/>
          </a:xfrm>
        </p:grpSpPr>
        <p:sp>
          <p:nvSpPr>
            <p:cNvPr id="328" name="Google Shape;328;p31"/>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9" name="Google Shape;329;p31"/>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0" name="Google Shape;330;p31"/>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1" name="Google Shape;331;p31"/>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2" name="Google Shape;332;p31"/>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3" name="Google Shape;333;p31"/>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4" name="Google Shape;334;p31"/>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35" name="Google Shape;335;p31"/>
          <p:cNvGrpSpPr/>
          <p:nvPr/>
        </p:nvGrpSpPr>
        <p:grpSpPr>
          <a:xfrm>
            <a:off x="6038252" y="1367195"/>
            <a:ext cx="285791" cy="244138"/>
            <a:chOff x="5972700" y="2330200"/>
            <a:chExt cx="411625" cy="387275"/>
          </a:xfrm>
        </p:grpSpPr>
        <p:sp>
          <p:nvSpPr>
            <p:cNvPr id="336" name="Google Shape;336;p3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7" name="Google Shape;337;p3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074" name="Picture 2" descr="Institut Pasteur du Cambodge - Home | Facebook">
            <a:extLst>
              <a:ext uri="{FF2B5EF4-FFF2-40B4-BE49-F238E27FC236}">
                <a16:creationId xmlns:a16="http://schemas.microsoft.com/office/drawing/2014/main" id="{DD10646A-7D26-4BE8-8168-1B30959BA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8757" y="173490"/>
            <a:ext cx="1016848" cy="10168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iversity of Health Sciences (Cambodia) - Wikipedia">
            <a:extLst>
              <a:ext uri="{FF2B5EF4-FFF2-40B4-BE49-F238E27FC236}">
                <a16:creationId xmlns:a16="http://schemas.microsoft.com/office/drawing/2014/main" id="{2A54B33E-4FB2-498D-8C56-360557A29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065" y="4036237"/>
            <a:ext cx="956974" cy="9569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inistry of Health (Cambodia) - Wikipedia">
            <a:extLst>
              <a:ext uri="{FF2B5EF4-FFF2-40B4-BE49-F238E27FC236}">
                <a16:creationId xmlns:a16="http://schemas.microsoft.com/office/drawing/2014/main" id="{CFCD355A-38E2-49E7-9B5B-393EAC6C47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670" y="3885412"/>
            <a:ext cx="1047746" cy="114413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ACC Cambodia - Wikipedia">
            <a:extLst>
              <a:ext uri="{FF2B5EF4-FFF2-40B4-BE49-F238E27FC236}">
                <a16:creationId xmlns:a16="http://schemas.microsoft.com/office/drawing/2014/main" id="{03FB19F9-59BC-4AB5-93D6-0B98445F99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3384" y="3897613"/>
            <a:ext cx="1049038" cy="104903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finity General Insurance PLC. - EuroCham Cambodia">
            <a:extLst>
              <a:ext uri="{FF2B5EF4-FFF2-40B4-BE49-F238E27FC236}">
                <a16:creationId xmlns:a16="http://schemas.microsoft.com/office/drawing/2014/main" id="{F7AC8F97-4D47-4429-B660-95E463054D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8899" y="84782"/>
            <a:ext cx="1192103" cy="119210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HARMA PRODUCT MANUFACTURING CO., LTD. (PPM) - CAMHR">
            <a:extLst>
              <a:ext uri="{FF2B5EF4-FFF2-40B4-BE49-F238E27FC236}">
                <a16:creationId xmlns:a16="http://schemas.microsoft.com/office/drawing/2014/main" id="{8625607B-CCB9-45B0-A42F-3CC2AF4DD4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9529" y="180933"/>
            <a:ext cx="956974" cy="956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4.</a:t>
            </a:r>
          </a:p>
          <a:p>
            <a:pPr marL="0" lvl="0" indent="0" algn="ctr" rtl="0">
              <a:spcBef>
                <a:spcPts val="0"/>
              </a:spcBef>
              <a:spcAft>
                <a:spcPts val="0"/>
              </a:spcAft>
              <a:buNone/>
            </a:pPr>
            <a:r>
              <a:rPr lang="en-US" dirty="0"/>
              <a:t>Methodology</a:t>
            </a:r>
            <a:br>
              <a:rPr lang="en-US" dirty="0"/>
            </a:br>
            <a:r>
              <a:rPr lang="en-US" dirty="0"/>
              <a:t>Strategies/Plan</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2382954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SWOT Analysis</a:t>
            </a:r>
            <a:endParaRPr/>
          </a:p>
        </p:txBody>
      </p:sp>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508" name="Google Shape;508;p42"/>
          <p:cNvSpPr/>
          <p:nvPr/>
        </p:nvSpPr>
        <p:spPr>
          <a:xfrm>
            <a:off x="794225" y="982400"/>
            <a:ext cx="37092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p>
          <a:p>
            <a:pPr marL="171450" lvl="0" indent="-171450" algn="l" rtl="0">
              <a:spcBef>
                <a:spcPts val="0"/>
              </a:spcBef>
              <a:spcAft>
                <a:spcPts val="0"/>
              </a:spcAft>
              <a:buFont typeface="Arial" panose="020B0604020202020204" pitchFamily="34" charset="0"/>
              <a:buChar char="•"/>
            </a:pPr>
            <a:r>
              <a:rPr lang="en" sz="900" dirty="0">
                <a:solidFill>
                  <a:schemeClr val="dk1"/>
                </a:solidFill>
                <a:latin typeface="Roboto Slab" panose="020B0604020202020204" charset="0"/>
                <a:ea typeface="Roboto Slab" panose="020B0604020202020204" charset="0"/>
                <a:cs typeface="Source Sans Pro"/>
                <a:sym typeface="Source Sans Pro"/>
              </a:rPr>
              <a:t>Poli</a:t>
            </a:r>
            <a:r>
              <a:rPr lang="en-US" sz="900" dirty="0" err="1">
                <a:solidFill>
                  <a:schemeClr val="dk1"/>
                </a:solidFill>
                <a:latin typeface="Roboto Slab" panose="020B0604020202020204" charset="0"/>
                <a:ea typeface="Roboto Slab" panose="020B0604020202020204" charset="0"/>
                <a:cs typeface="Source Sans Pro"/>
                <a:sym typeface="Source Sans Pro"/>
              </a:rPr>
              <a:t>tical</a:t>
            </a:r>
            <a:r>
              <a:rPr lang="en-US" sz="900" dirty="0">
                <a:solidFill>
                  <a:schemeClr val="dk1"/>
                </a:solidFill>
                <a:latin typeface="Roboto Slab" panose="020B0604020202020204" charset="0"/>
                <a:ea typeface="Roboto Slab" panose="020B0604020202020204" charset="0"/>
                <a:cs typeface="Source Sans Pro"/>
                <a:sym typeface="Source Sans Pro"/>
              </a:rPr>
              <a:t> will</a:t>
            </a:r>
          </a:p>
          <a:p>
            <a:pPr marL="171450" lvl="0" indent="-171450" algn="l" rtl="0">
              <a:spcBef>
                <a:spcPts val="0"/>
              </a:spcBef>
              <a:spcAft>
                <a:spcPts val="0"/>
              </a:spcAft>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Improving the governing </a:t>
            </a:r>
          </a:p>
          <a:p>
            <a:pPr marL="171450" lvl="0" indent="-171450" algn="l" rtl="0">
              <a:spcBef>
                <a:spcPts val="0"/>
              </a:spcBef>
              <a:spcAft>
                <a:spcPts val="0"/>
              </a:spcAft>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Staff commitment</a:t>
            </a:r>
          </a:p>
          <a:p>
            <a:pPr marL="171450" lvl="0" indent="-171450" algn="l" rtl="0">
              <a:spcBef>
                <a:spcPts val="0"/>
              </a:spcBef>
              <a:spcAft>
                <a:spcPts val="0"/>
              </a:spcAft>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Technology</a:t>
            </a:r>
            <a:endParaRPr sz="900" dirty="0">
              <a:solidFill>
                <a:schemeClr val="dk1"/>
              </a:solidFill>
              <a:latin typeface="Roboto Slab" panose="020B0604020202020204" charset="0"/>
              <a:ea typeface="Roboto Slab" panose="020B0604020202020204" charset="0"/>
              <a:cs typeface="Source Sans Pro"/>
              <a:sym typeface="Source Sans Pro"/>
            </a:endParaRPr>
          </a:p>
        </p:txBody>
      </p:sp>
      <p:sp>
        <p:nvSpPr>
          <p:cNvPr id="509" name="Google Shape;509;p42"/>
          <p:cNvSpPr/>
          <p:nvPr/>
        </p:nvSpPr>
        <p:spPr>
          <a:xfrm>
            <a:off x="4656792" y="982400"/>
            <a:ext cx="37092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p>
          <a:p>
            <a:pPr marL="171450" lvl="0" indent="-17145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Lack of a proper government structure to guide department of HIS</a:t>
            </a:r>
          </a:p>
          <a:p>
            <a:pPr marL="171450" lvl="0" indent="-17145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Still lack of interdepartmental collaboration</a:t>
            </a:r>
          </a:p>
          <a:p>
            <a:pPr marL="171450" lvl="0" indent="-17145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Human resource</a:t>
            </a:r>
          </a:p>
          <a:p>
            <a:pPr marL="171450" lvl="0" indent="-17145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ICT capacity</a:t>
            </a:r>
          </a:p>
          <a:p>
            <a:pPr marL="171450" lvl="0" indent="-17145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Lack of data quality and data analysis</a:t>
            </a:r>
          </a:p>
          <a:p>
            <a:pPr algn="r">
              <a:buClr>
                <a:schemeClr val="dk1"/>
              </a:buClr>
              <a:buSzPts val="1100"/>
            </a:pPr>
            <a:endParaRPr lang="en-US" sz="1600" dirty="0">
              <a:solidFill>
                <a:schemeClr val="dk1"/>
              </a:solidFill>
              <a:latin typeface="Roboto Slab" panose="020B0604020202020204" charset="0"/>
              <a:ea typeface="Roboto Slab" panose="020B0604020202020204" charset="0"/>
              <a:cs typeface="Source Sans Pro"/>
              <a:sym typeface="Source Sans Pro"/>
            </a:endParaRPr>
          </a:p>
        </p:txBody>
      </p:sp>
      <p:sp>
        <p:nvSpPr>
          <p:cNvPr id="510" name="Google Shape;510;p42"/>
          <p:cNvSpPr/>
          <p:nvPr/>
        </p:nvSpPr>
        <p:spPr>
          <a:xfrm>
            <a:off x="794225" y="2715247"/>
            <a:ext cx="3709200" cy="1584600"/>
          </a:xfrm>
          <a:prstGeom prst="rect">
            <a:avLst/>
          </a:prstGeom>
          <a:solidFill>
            <a:schemeClr val="lt2"/>
          </a:solidFill>
          <a:ln>
            <a:noFill/>
          </a:ln>
        </p:spPr>
        <p:txBody>
          <a:bodyPr spcFirstLastPara="1" wrap="square" lIns="91425" tIns="91425" rIns="1371600" bIns="91425" anchor="b"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Political commitment to SDG 3</a:t>
            </a:r>
          </a:p>
          <a:p>
            <a:pPr marL="285750" lvl="0" indent="-285750" algn="l" rtl="0">
              <a:spcBef>
                <a:spcPts val="0"/>
              </a:spcBef>
              <a:spcAft>
                <a:spcPts val="0"/>
              </a:spcAft>
              <a:buClr>
                <a:schemeClr val="dk1"/>
              </a:buClr>
              <a:buSzPts val="110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Economic growth</a:t>
            </a:r>
          </a:p>
          <a:p>
            <a:pPr marL="285750" lvl="0" indent="-285750" algn="l" rtl="0">
              <a:spcBef>
                <a:spcPts val="0"/>
              </a:spcBef>
              <a:spcAft>
                <a:spcPts val="0"/>
              </a:spcAft>
              <a:buClr>
                <a:schemeClr val="dk1"/>
              </a:buClr>
              <a:buSzPts val="110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ICT expansion</a:t>
            </a:r>
          </a:p>
          <a:p>
            <a:pPr marL="285750" lvl="0" indent="-285750" algn="l" rtl="0">
              <a:spcBef>
                <a:spcPts val="0"/>
              </a:spcBef>
              <a:spcAft>
                <a:spcPts val="0"/>
              </a:spcAft>
              <a:buClr>
                <a:schemeClr val="dk1"/>
              </a:buClr>
              <a:buSzPts val="110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Internet connectivity </a:t>
            </a:r>
          </a:p>
          <a:p>
            <a:pPr marL="285750" lvl="0" indent="-285750" algn="l" rtl="0">
              <a:spcBef>
                <a:spcPts val="0"/>
              </a:spcBef>
              <a:spcAft>
                <a:spcPts val="0"/>
              </a:spcAft>
              <a:buClr>
                <a:schemeClr val="dk1"/>
              </a:buClr>
              <a:buSzPts val="110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Availability of web and cloud based platforms</a:t>
            </a:r>
            <a:endParaRPr dirty="0">
              <a:solidFill>
                <a:schemeClr val="dk1"/>
              </a:solidFill>
              <a:latin typeface="Roboto Slab" panose="020B0604020202020204" charset="0"/>
              <a:ea typeface="Roboto Slab" panose="020B0604020202020204" charset="0"/>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511" name="Google Shape;511;p42"/>
          <p:cNvSpPr/>
          <p:nvPr/>
        </p:nvSpPr>
        <p:spPr>
          <a:xfrm>
            <a:off x="4656792" y="2715247"/>
            <a:ext cx="3709200" cy="1584600"/>
          </a:xfrm>
          <a:prstGeom prst="rect">
            <a:avLst/>
          </a:prstGeom>
          <a:solidFill>
            <a:schemeClr val="lt2"/>
          </a:solidFill>
          <a:ln>
            <a:noFill/>
          </a:ln>
        </p:spPr>
        <p:txBody>
          <a:bodyPr spcFirstLastPara="1" wrap="square" lIns="1371600" tIns="91425" rIns="91425" bIns="91425" anchor="b" anchorCtr="0">
            <a:noAutofit/>
          </a:bodyPr>
          <a:lstStyle/>
          <a:p>
            <a:pPr marL="285750" lvl="0" indent="-285750" algn="r" rtl="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Unstable funding and budget</a:t>
            </a:r>
          </a:p>
          <a:p>
            <a:pPr marL="285750" lvl="0" indent="-285750" algn="r" rtl="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Slow progress by related ministries</a:t>
            </a:r>
          </a:p>
          <a:p>
            <a:pPr marL="285750" lvl="0" indent="-285750" algn="r" rtl="0">
              <a:buFont typeface="Arial" panose="020B0604020202020204" pitchFamily="34" charset="0"/>
              <a:buChar char="•"/>
            </a:pPr>
            <a:r>
              <a:rPr lang="en-US" sz="900" dirty="0" err="1">
                <a:solidFill>
                  <a:schemeClr val="dk1"/>
                </a:solidFill>
                <a:latin typeface="Roboto Slab" panose="020B0604020202020204" charset="0"/>
                <a:ea typeface="Roboto Slab" panose="020B0604020202020204" charset="0"/>
                <a:cs typeface="Source Sans Pro"/>
                <a:sym typeface="Source Sans Pro"/>
              </a:rPr>
              <a:t>Comminity</a:t>
            </a:r>
            <a:r>
              <a:rPr lang="en-US" sz="900" dirty="0">
                <a:solidFill>
                  <a:schemeClr val="dk1"/>
                </a:solidFill>
                <a:latin typeface="Roboto Slab" panose="020B0604020202020204" charset="0"/>
                <a:ea typeface="Roboto Slab" panose="020B0604020202020204" charset="0"/>
                <a:cs typeface="Source Sans Pro"/>
                <a:sym typeface="Source Sans Pro"/>
              </a:rPr>
              <a:t> involvement </a:t>
            </a:r>
          </a:p>
          <a:p>
            <a:pPr marL="285750" lvl="0" indent="-285750" algn="r" rtl="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Software development and maintenance</a:t>
            </a:r>
          </a:p>
          <a:p>
            <a:pPr marL="285750" lvl="0" indent="-285750" algn="r" rtl="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Data security and standards</a:t>
            </a: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512" name="Google Shape;512;p42"/>
          <p:cNvSpPr/>
          <p:nvPr/>
        </p:nvSpPr>
        <p:spPr>
          <a:xfrm>
            <a:off x="3298452" y="1357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2"/>
          <p:cNvSpPr/>
          <p:nvPr/>
        </p:nvSpPr>
        <p:spPr>
          <a:xfrm rot="5400000">
            <a:off x="3447052" y="1357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rot="10800000">
            <a:off x="3447052" y="1507352"/>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rot="-5400000">
            <a:off x="3298452" y="1507352"/>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r>
              <a:rPr b="1" i="0">
                <a:ln>
                  <a:noFill/>
                </a:ln>
                <a:solidFill>
                  <a:schemeClr val="lt1"/>
                </a:solidFill>
                <a:latin typeface="Roboto Slab"/>
              </a:rPr>
              <a:t>W</a:t>
            </a: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spTree>
    <p:extLst>
      <p:ext uri="{BB962C8B-B14F-4D97-AF65-F5344CB8AC3E}">
        <p14:creationId xmlns:p14="http://schemas.microsoft.com/office/powerpoint/2010/main" val="3717546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D2CA-E5CF-46DC-878D-4C60B4FFD518}"/>
              </a:ext>
            </a:extLst>
          </p:cNvPr>
          <p:cNvSpPr>
            <a:spLocks noGrp="1"/>
          </p:cNvSpPr>
          <p:nvPr>
            <p:ph type="title"/>
          </p:nvPr>
        </p:nvSpPr>
        <p:spPr/>
        <p:txBody>
          <a:bodyPr/>
          <a:lstStyle/>
          <a:p>
            <a:r>
              <a:rPr lang="en-US" sz="2800" b="1" dirty="0"/>
              <a:t>Action Plan</a:t>
            </a:r>
          </a:p>
        </p:txBody>
      </p:sp>
      <p:sp>
        <p:nvSpPr>
          <p:cNvPr id="3" name="Slide Number Placeholder 2">
            <a:extLst>
              <a:ext uri="{FF2B5EF4-FFF2-40B4-BE49-F238E27FC236}">
                <a16:creationId xmlns:a16="http://schemas.microsoft.com/office/drawing/2014/main" id="{64E5D77B-30F8-49CE-9138-363EC56913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7" name="Rectangle 6">
            <a:extLst>
              <a:ext uri="{FF2B5EF4-FFF2-40B4-BE49-F238E27FC236}">
                <a16:creationId xmlns:a16="http://schemas.microsoft.com/office/drawing/2014/main" id="{0C09E80F-71C4-45DC-BE02-E79CB5D2F432}"/>
              </a:ext>
            </a:extLst>
          </p:cNvPr>
          <p:cNvSpPr/>
          <p:nvPr/>
        </p:nvSpPr>
        <p:spPr>
          <a:xfrm>
            <a:off x="342900" y="1175766"/>
            <a:ext cx="7630392" cy="3515129"/>
          </a:xfrm>
          <a:prstGeom prst="rect">
            <a:avLst/>
          </a:prstGeom>
        </p:spPr>
        <p:txBody>
          <a:bodyPr wrap="square">
            <a:spAutoFit/>
          </a:bodyPr>
          <a:lstStyle/>
          <a:p>
            <a:pPr marL="6350" indent="-6350">
              <a:lnSpc>
                <a:spcPct val="110000"/>
              </a:lnSpc>
              <a:spcAft>
                <a:spcPts val="25"/>
              </a:spcAft>
            </a:pPr>
            <a:r>
              <a:rPr lang="en-US" sz="1200" b="1" dirty="0">
                <a:latin typeface="Times New Roman" panose="02020603050405020304" pitchFamily="18" charset="0"/>
                <a:ea typeface="Times New Roman" panose="02020603050405020304" pitchFamily="18" charset="0"/>
              </a:rPr>
              <a:t>Strategic Priority 1: Leadership and Governance</a:t>
            </a:r>
            <a:r>
              <a:rPr lang="en-US" sz="1200" dirty="0">
                <a:latin typeface="Times New Roman" panose="02020603050405020304" pitchFamily="18" charset="0"/>
                <a:ea typeface="Times New Roman" panose="02020603050405020304" pitchFamily="18" charset="0"/>
              </a:rPr>
              <a:t> </a:t>
            </a:r>
            <a:endParaRPr lang="en-US" sz="105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1200" dirty="0">
                <a:latin typeface="Times New Roman" panose="02020603050405020304" pitchFamily="18" charset="0"/>
                <a:ea typeface="Times New Roman" panose="02020603050405020304" pitchFamily="18" charset="0"/>
              </a:rPr>
              <a:t>International experience has demonstrated that the successful implementation of integrated Health Information Systems (HIS) is complex and that it requires a strong national Strategic Action Plan.  </a:t>
            </a:r>
          </a:p>
          <a:p>
            <a:pPr>
              <a:lnSpc>
                <a:spcPct val="107000"/>
              </a:lnSpc>
              <a:spcAft>
                <a:spcPts val="100"/>
              </a:spcAft>
            </a:pPr>
            <a:r>
              <a:rPr lang="en-US" sz="1200" b="1" dirty="0">
                <a:latin typeface="Times New Roman"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1200" b="1" dirty="0">
                <a:latin typeface="Times New Roman" panose="02020603050405020304" pitchFamily="18" charset="0"/>
                <a:ea typeface="Times New Roman" panose="02020603050405020304" pitchFamily="18" charset="0"/>
              </a:rPr>
              <a:t>Strategic Priority 2: Legislation, Policy &amp; Compliance </a:t>
            </a:r>
            <a:r>
              <a:rPr lang="en-US" sz="1200" dirty="0">
                <a:latin typeface="Times New Roman" panose="02020603050405020304" pitchFamily="18" charset="0"/>
                <a:ea typeface="Times New Roman" panose="02020603050405020304" pitchFamily="18" charset="0"/>
              </a:rPr>
              <a:t> </a:t>
            </a:r>
            <a:endParaRPr lang="en-US" sz="105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1200" dirty="0">
                <a:latin typeface="Times New Roman" panose="02020603050405020304" pitchFamily="18" charset="0"/>
                <a:ea typeface="Times New Roman" panose="02020603050405020304" pitchFamily="18" charset="0"/>
              </a:rPr>
              <a:t>HIS affects multiple stakeholder types and extends across multiple domains, including personal health, healthcare provision, ICT and management.</a:t>
            </a:r>
          </a:p>
          <a:p>
            <a:pPr marL="176530" indent="-6350" algn="just">
              <a:lnSpc>
                <a:spcPct val="112000"/>
              </a:lnSpc>
              <a:spcAft>
                <a:spcPts val="35"/>
              </a:spcAft>
            </a:pPr>
            <a:r>
              <a:rPr lang="en-US" sz="1200" dirty="0">
                <a:latin typeface="Times New Roman" panose="02020603050405020304" pitchFamily="18" charset="0"/>
                <a:ea typeface="Times New Roman" panose="02020603050405020304" pitchFamily="18" charset="0"/>
              </a:rPr>
              <a:t>  </a:t>
            </a:r>
          </a:p>
          <a:p>
            <a:pPr marL="6350" indent="-6350">
              <a:lnSpc>
                <a:spcPct val="110000"/>
              </a:lnSpc>
              <a:spcAft>
                <a:spcPts val="25"/>
              </a:spcAft>
            </a:pPr>
            <a:r>
              <a:rPr lang="en-US" sz="1200" b="1" dirty="0">
                <a:latin typeface="Times New Roman" panose="02020603050405020304" pitchFamily="18" charset="0"/>
                <a:ea typeface="Times New Roman" panose="02020603050405020304" pitchFamily="18" charset="0"/>
              </a:rPr>
              <a:t>Strategic Priority 3: Stakeholder Engagement </a:t>
            </a:r>
            <a:r>
              <a:rPr lang="en-US" sz="1200" dirty="0">
                <a:latin typeface="Times New Roman" panose="02020603050405020304" pitchFamily="18" charset="0"/>
                <a:ea typeface="Times New Roman" panose="02020603050405020304" pitchFamily="18" charset="0"/>
              </a:rPr>
              <a:t> </a:t>
            </a:r>
            <a:endParaRPr lang="en-US" sz="105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1200" dirty="0">
                <a:latin typeface="Times New Roman" panose="02020603050405020304" pitchFamily="18" charset="0"/>
                <a:ea typeface="Times New Roman" panose="02020603050405020304" pitchFamily="18" charset="0"/>
              </a:rPr>
              <a:t>HIS requires effective collaboration in order to succeed.  </a:t>
            </a:r>
          </a:p>
          <a:p>
            <a:pPr>
              <a:lnSpc>
                <a:spcPct val="107000"/>
              </a:lnSpc>
              <a:spcAft>
                <a:spcPts val="100"/>
              </a:spcAft>
            </a:pPr>
            <a:r>
              <a:rPr lang="en-US" sz="1200" b="1" dirty="0">
                <a:latin typeface="Times New Roman"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1200" b="1" dirty="0">
                <a:latin typeface="Times New Roman" panose="02020603050405020304" pitchFamily="18" charset="0"/>
                <a:ea typeface="Times New Roman" panose="02020603050405020304" pitchFamily="18" charset="0"/>
              </a:rPr>
              <a:t>Strategic Priority 4: Services, Applications and Tools </a:t>
            </a:r>
            <a:r>
              <a:rPr lang="en-US" sz="1200" dirty="0">
                <a:latin typeface="Times New Roman" panose="02020603050405020304" pitchFamily="18" charset="0"/>
                <a:ea typeface="Times New Roman" panose="02020603050405020304" pitchFamily="18" charset="0"/>
              </a:rPr>
              <a:t> </a:t>
            </a:r>
            <a:endParaRPr lang="en-US" sz="105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1200" dirty="0">
                <a:latin typeface="Times New Roman" panose="02020603050405020304" pitchFamily="18" charset="0"/>
                <a:ea typeface="Times New Roman" panose="02020603050405020304" pitchFamily="18" charset="0"/>
              </a:rPr>
              <a:t>There is a wide range of digital applications and tools with the potential to support and improve healthcare delivery.  </a:t>
            </a:r>
          </a:p>
          <a:p>
            <a:pPr>
              <a:lnSpc>
                <a:spcPct val="107000"/>
              </a:lnSpc>
              <a:spcAft>
                <a:spcPts val="100"/>
              </a:spcAft>
            </a:pPr>
            <a:r>
              <a:rPr lang="en-US" sz="1200" b="1" dirty="0">
                <a:latin typeface="Times New Roman" panose="02020603050405020304" pitchFamily="18" charset="0"/>
                <a:ea typeface="Times New Roman" panose="02020603050405020304" pitchFamily="18" charset="0"/>
              </a:rPr>
              <a:t> </a:t>
            </a:r>
          </a:p>
          <a:p>
            <a:pPr marL="6350" indent="-6350">
              <a:lnSpc>
                <a:spcPct val="110000"/>
              </a:lnSpc>
              <a:spcAft>
                <a:spcPts val="25"/>
              </a:spcAft>
            </a:pPr>
            <a:r>
              <a:rPr lang="en-US" sz="1200" b="1" dirty="0">
                <a:latin typeface="Times New Roman" panose="02020603050405020304" pitchFamily="18" charset="0"/>
                <a:ea typeface="Times New Roman" panose="02020603050405020304" pitchFamily="18" charset="0"/>
              </a:rPr>
              <a:t>Strategic Priority 5: Standards and Interoperability </a:t>
            </a:r>
            <a:r>
              <a:rPr lang="en-US" sz="1200" dirty="0">
                <a:latin typeface="Times New Roman" panose="02020603050405020304" pitchFamily="18" charset="0"/>
                <a:ea typeface="Times New Roman" panose="02020603050405020304" pitchFamily="18" charset="0"/>
              </a:rPr>
              <a:t> </a:t>
            </a:r>
            <a:endParaRPr lang="en-US" sz="105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1200" dirty="0">
                <a:latin typeface="Times New Roman" panose="02020603050405020304" pitchFamily="18" charset="0"/>
                <a:ea typeface="Times New Roman" panose="02020603050405020304" pitchFamily="18" charset="0"/>
              </a:rPr>
              <a:t>Standards are the cornerstone of the HIS Action Plan implementation.  </a:t>
            </a:r>
          </a:p>
          <a:p>
            <a:pPr marL="34290" algn="ctr">
              <a:lnSpc>
                <a:spcPct val="107000"/>
              </a:lnSpc>
              <a:spcAft>
                <a:spcPts val="100"/>
              </a:spcAft>
            </a:pPr>
            <a:r>
              <a:rPr lang="en-US" sz="900" b="1" dirty="0">
                <a:latin typeface="Times New Roman" panose="02020603050405020304" pitchFamily="18" charset="0"/>
                <a:ea typeface="Times New Roman" panose="02020603050405020304" pitchFamily="18" charset="0"/>
              </a:rPr>
              <a:t> </a:t>
            </a:r>
            <a:endParaRPr lang="en-US" sz="9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7385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D2CA-E5CF-46DC-878D-4C60B4FFD518}"/>
              </a:ext>
            </a:extLst>
          </p:cNvPr>
          <p:cNvSpPr>
            <a:spLocks noGrp="1"/>
          </p:cNvSpPr>
          <p:nvPr>
            <p:ph type="title"/>
          </p:nvPr>
        </p:nvSpPr>
        <p:spPr/>
        <p:txBody>
          <a:bodyPr/>
          <a:lstStyle/>
          <a:p>
            <a:r>
              <a:rPr lang="en-US" sz="2800" b="1" dirty="0"/>
              <a:t>Action Plan</a:t>
            </a:r>
          </a:p>
        </p:txBody>
      </p:sp>
      <p:sp>
        <p:nvSpPr>
          <p:cNvPr id="3" name="Slide Number Placeholder 2">
            <a:extLst>
              <a:ext uri="{FF2B5EF4-FFF2-40B4-BE49-F238E27FC236}">
                <a16:creationId xmlns:a16="http://schemas.microsoft.com/office/drawing/2014/main" id="{64E5D77B-30F8-49CE-9138-363EC56913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Rectangle 6">
            <a:extLst>
              <a:ext uri="{FF2B5EF4-FFF2-40B4-BE49-F238E27FC236}">
                <a16:creationId xmlns:a16="http://schemas.microsoft.com/office/drawing/2014/main" id="{0C09E80F-71C4-45DC-BE02-E79CB5D2F432}"/>
              </a:ext>
            </a:extLst>
          </p:cNvPr>
          <p:cNvSpPr/>
          <p:nvPr/>
        </p:nvSpPr>
        <p:spPr>
          <a:xfrm>
            <a:off x="290944" y="905602"/>
            <a:ext cx="8458201" cy="3956789"/>
          </a:xfrm>
          <a:prstGeom prst="rect">
            <a:avLst/>
          </a:prstGeom>
        </p:spPr>
        <p:txBody>
          <a:bodyPr wrap="square">
            <a:spAutoFit/>
          </a:bodyPr>
          <a:lstStyle/>
          <a:p>
            <a:pPr marL="34290" algn="ctr">
              <a:lnSpc>
                <a:spcPct val="107000"/>
              </a:lnSpc>
              <a:spcAft>
                <a:spcPts val="100"/>
              </a:spcAft>
            </a:pPr>
            <a:r>
              <a:rPr lang="en-US" sz="900" b="1" dirty="0">
                <a:latin typeface="Times New Roman" panose="02020603050405020304" pitchFamily="18" charset="0"/>
                <a:ea typeface="Times New Roman" panose="02020603050405020304" pitchFamily="18" charset="0"/>
              </a:rPr>
              <a:t> </a:t>
            </a:r>
            <a:endParaRPr lang="en-US" sz="9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1200" b="1" dirty="0">
                <a:latin typeface="Times New Roman" panose="02020603050405020304" pitchFamily="18" charset="0"/>
                <a:ea typeface="Times New Roman" panose="02020603050405020304" pitchFamily="18" charset="0"/>
              </a:rPr>
              <a:t>Strategic Priority 6: Capacity and Workforce </a:t>
            </a:r>
            <a:r>
              <a:rPr lang="en-US" sz="1200" dirty="0">
                <a:latin typeface="Times New Roman" panose="02020603050405020304" pitchFamily="18" charset="0"/>
                <a:ea typeface="Times New Roman" panose="02020603050405020304" pitchFamily="18" charset="0"/>
              </a:rPr>
              <a:t> </a:t>
            </a:r>
            <a:endParaRPr lang="en-US" sz="12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1200" dirty="0">
                <a:latin typeface="Times New Roman" panose="02020603050405020304" pitchFamily="18" charset="0"/>
                <a:ea typeface="Times New Roman" panose="02020603050405020304" pitchFamily="18" charset="0"/>
              </a:rPr>
              <a:t>Having adequate human resource capacity is essential to successful delivery on this Action Plan.  </a:t>
            </a:r>
          </a:p>
          <a:p>
            <a:pPr>
              <a:lnSpc>
                <a:spcPct val="107000"/>
              </a:lnSpc>
              <a:spcAft>
                <a:spcPts val="100"/>
              </a:spcAft>
            </a:pPr>
            <a:r>
              <a:rPr lang="en-US" sz="1200" b="1" dirty="0">
                <a:latin typeface="Times New Roman"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1200" b="1" dirty="0">
                <a:latin typeface="Times New Roman" panose="02020603050405020304" pitchFamily="18" charset="0"/>
                <a:ea typeface="Times New Roman" panose="02020603050405020304" pitchFamily="18" charset="0"/>
              </a:rPr>
              <a:t>Strategic Priority 7: Investment, Affordability and Sustainability </a:t>
            </a:r>
            <a:r>
              <a:rPr lang="en-US" sz="1200" dirty="0">
                <a:latin typeface="Times New Roman" panose="02020603050405020304" pitchFamily="18" charset="0"/>
                <a:ea typeface="Times New Roman" panose="02020603050405020304" pitchFamily="18" charset="0"/>
              </a:rPr>
              <a:t> </a:t>
            </a:r>
            <a:endParaRPr lang="en-US" sz="12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1200" dirty="0">
                <a:latin typeface="Times New Roman" panose="02020603050405020304" pitchFamily="18" charset="0"/>
                <a:ea typeface="Times New Roman" panose="02020603050405020304" pitchFamily="18" charset="0"/>
              </a:rPr>
              <a:t>Before commencement of the Action Plan implementation, financing must be procured and its sustainability assured over the total duration of the Plan.  </a:t>
            </a:r>
          </a:p>
          <a:p>
            <a:pPr>
              <a:lnSpc>
                <a:spcPct val="107000"/>
              </a:lnSpc>
              <a:spcAft>
                <a:spcPts val="100"/>
              </a:spcAft>
            </a:pPr>
            <a:r>
              <a:rPr lang="en-US" sz="1200" b="1" dirty="0">
                <a:latin typeface="Times New Roman"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1200" b="1" dirty="0">
                <a:latin typeface="Times New Roman" panose="02020603050405020304" pitchFamily="18" charset="0"/>
                <a:ea typeface="Times New Roman" panose="02020603050405020304" pitchFamily="18" charset="0"/>
              </a:rPr>
              <a:t>Strategic Priority 8: Infrastructure </a:t>
            </a:r>
            <a:r>
              <a:rPr lang="en-US" sz="1200" dirty="0">
                <a:latin typeface="Times New Roman" panose="02020603050405020304" pitchFamily="18" charset="0"/>
                <a:ea typeface="Times New Roman" panose="02020603050405020304" pitchFamily="18" charset="0"/>
              </a:rPr>
              <a:t> </a:t>
            </a:r>
            <a:endParaRPr lang="en-US" sz="12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1200" dirty="0">
                <a:latin typeface="Times New Roman" panose="02020603050405020304" pitchFamily="18" charset="0"/>
                <a:ea typeface="Times New Roman" panose="02020603050405020304" pitchFamily="18" charset="0"/>
              </a:rPr>
              <a:t>The incremental approach adopted by this Action Plan aims to deploy eHealth capability in a step-wise manner </a:t>
            </a:r>
          </a:p>
          <a:p>
            <a:pPr>
              <a:lnSpc>
                <a:spcPct val="107000"/>
              </a:lnSpc>
              <a:spcAft>
                <a:spcPts val="105"/>
              </a:spcAft>
            </a:pPr>
            <a:r>
              <a:rPr lang="en-US" sz="1200" b="1" dirty="0">
                <a:latin typeface="Times New Roman"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1200" b="1" dirty="0">
                <a:latin typeface="Times New Roman" panose="02020603050405020304" pitchFamily="18" charset="0"/>
                <a:ea typeface="Times New Roman" panose="02020603050405020304" pitchFamily="18" charset="0"/>
              </a:rPr>
              <a:t>Strategic Priority 9: Benefits Realization </a:t>
            </a:r>
            <a:r>
              <a:rPr lang="en-US" sz="1200" dirty="0">
                <a:latin typeface="Times New Roman" panose="02020603050405020304" pitchFamily="18" charset="0"/>
                <a:ea typeface="Times New Roman" panose="02020603050405020304" pitchFamily="18" charset="0"/>
              </a:rPr>
              <a:t> </a:t>
            </a:r>
            <a:endParaRPr lang="en-US" sz="12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1200" dirty="0">
                <a:latin typeface="Times New Roman" panose="02020603050405020304" pitchFamily="18" charset="0"/>
                <a:ea typeface="Times New Roman" panose="02020603050405020304" pitchFamily="18" charset="0"/>
              </a:rPr>
              <a:t>Specific actions are required to ensure that Action Plan interventions deliver on their promise and that anticipated benefits are realized for all stakeholders. These actions, which include all change management interventions including transitioning from NGO partners in regard to HMIS and PMRS by end of 2018, need to be clearly identified and planned. </a:t>
            </a:r>
          </a:p>
          <a:p>
            <a:pPr>
              <a:lnSpc>
                <a:spcPct val="107000"/>
              </a:lnSpc>
              <a:spcAft>
                <a:spcPts val="100"/>
              </a:spcAft>
            </a:pPr>
            <a:r>
              <a:rPr lang="en-US" sz="1200" b="1" dirty="0">
                <a:latin typeface="Times New Roman"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1200" b="1" dirty="0">
                <a:latin typeface="Times New Roman" panose="02020603050405020304" pitchFamily="18" charset="0"/>
                <a:ea typeface="Times New Roman" panose="02020603050405020304" pitchFamily="18" charset="0"/>
              </a:rPr>
              <a:t>Strategic Priority 10: Monitoring and Evaluation of the Action Plan </a:t>
            </a:r>
            <a:r>
              <a:rPr lang="en-US" sz="1200" dirty="0">
                <a:latin typeface="Times New Roman" panose="02020603050405020304" pitchFamily="18" charset="0"/>
                <a:ea typeface="Times New Roman" panose="02020603050405020304" pitchFamily="18" charset="0"/>
              </a:rPr>
              <a:t> </a:t>
            </a:r>
            <a:endParaRPr lang="en-US" sz="12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1225"/>
              </a:spcAft>
            </a:pPr>
            <a:r>
              <a:rPr lang="en-US" sz="1200" dirty="0">
                <a:latin typeface="Times New Roman" panose="02020603050405020304" pitchFamily="18" charset="0"/>
                <a:ea typeface="Times New Roman" panose="02020603050405020304" pitchFamily="18" charset="0"/>
              </a:rPr>
              <a:t>It is essential to monitor and evaluate performance on the implementation of the Action Plan on an ongoing basis. This will ensure that the objectives are being adhered to; lessons learnt are captured and used as inputs for future planning.  </a:t>
            </a:r>
          </a:p>
        </p:txBody>
      </p:sp>
    </p:spTree>
    <p:extLst>
      <p:ext uri="{BB962C8B-B14F-4D97-AF65-F5344CB8AC3E}">
        <p14:creationId xmlns:p14="http://schemas.microsoft.com/office/powerpoint/2010/main" val="293317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5.</a:t>
            </a:r>
          </a:p>
          <a:p>
            <a:pPr marL="0" lvl="0" indent="0" algn="l" rtl="0">
              <a:spcBef>
                <a:spcPts val="0"/>
              </a:spcBef>
              <a:spcAft>
                <a:spcPts val="0"/>
              </a:spcAft>
              <a:buNone/>
            </a:pPr>
            <a:r>
              <a:rPr lang="en-US" dirty="0"/>
              <a:t>Supported Big Data</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806954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9337" y="187390"/>
            <a:ext cx="6583171" cy="1159800"/>
          </a:xfrm>
        </p:spPr>
        <p:txBody>
          <a:bodyPr/>
          <a:lstStyle/>
          <a:p>
            <a:r>
              <a:rPr lang="en-GB" dirty="0"/>
              <a:t>Big data for action plan </a:t>
            </a:r>
          </a:p>
        </p:txBody>
      </p:sp>
      <p:sp>
        <p:nvSpPr>
          <p:cNvPr id="4" name="Rectangle 3"/>
          <p:cNvSpPr/>
          <p:nvPr/>
        </p:nvSpPr>
        <p:spPr>
          <a:xfrm>
            <a:off x="743415" y="1347190"/>
            <a:ext cx="6047678" cy="954107"/>
          </a:xfrm>
          <a:prstGeom prst="rect">
            <a:avLst/>
          </a:prstGeom>
        </p:spPr>
        <p:txBody>
          <a:bodyPr wrap="square">
            <a:spAutoFit/>
          </a:bodyPr>
          <a:lstStyle/>
          <a:p>
            <a:r>
              <a:rPr lang="en-US" b="1" dirty="0">
                <a:solidFill>
                  <a:srgbClr val="C00000"/>
                </a:solidFill>
                <a:latin typeface="Roboto Slab" panose="020B0604020202020204" charset="0"/>
                <a:ea typeface="Roboto Slab" panose="020B0604020202020204" charset="0"/>
              </a:rPr>
              <a:t>3.2</a:t>
            </a:r>
            <a:r>
              <a:rPr lang="en-US" b="1" dirty="0">
                <a:solidFill>
                  <a:srgbClr val="002060"/>
                </a:solidFill>
                <a:latin typeface="Roboto Slab" panose="020B0604020202020204" charset="0"/>
                <a:ea typeface="Roboto Slab" panose="020B0604020202020204" charset="0"/>
              </a:rPr>
              <a:t> </a:t>
            </a:r>
            <a:r>
              <a:rPr lang="en-US" dirty="0">
                <a:solidFill>
                  <a:srgbClr val="00B0F0"/>
                </a:solidFill>
                <a:latin typeface="Roboto Slab" panose="020B0604020202020204" charset="0"/>
                <a:ea typeface="Roboto Slab" panose="020B0604020202020204" charset="0"/>
              </a:rPr>
              <a:t>By 2030, end preventable deaths of newborns and children under 5 years of age, with all countries aiming to reduce neonatal mortality to at least as low as 12 per 1,000 live births and under-5 mortality to at least as low as 25 per 1,000 live births.</a:t>
            </a:r>
          </a:p>
        </p:txBody>
      </p:sp>
    </p:spTree>
    <p:extLst>
      <p:ext uri="{BB962C8B-B14F-4D97-AF65-F5344CB8AC3E}">
        <p14:creationId xmlns:p14="http://schemas.microsoft.com/office/powerpoint/2010/main" val="1024249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SzPts val="2400"/>
              <a:buChar char="◎"/>
            </a:pPr>
            <a:r>
              <a:rPr lang="en-US" dirty="0">
                <a:solidFill>
                  <a:srgbClr val="7030A0"/>
                </a:solidFill>
                <a:latin typeface="Roboto Slab" panose="020B0604020202020204" charset="0"/>
                <a:ea typeface="Roboto Slab" panose="020B0604020202020204" charset="0"/>
              </a:rPr>
              <a:t>Introduction (Description)</a:t>
            </a:r>
            <a:endParaRPr dirty="0">
              <a:solidFill>
                <a:srgbClr val="7030A0"/>
              </a:solidFill>
              <a:latin typeface="Roboto Slab" panose="020B0604020202020204" charset="0"/>
              <a:ea typeface="Roboto Slab" panose="020B0604020202020204" charset="0"/>
            </a:endParaRPr>
          </a:p>
          <a:p>
            <a:pPr marL="457200" lvl="0" indent="-381000" algn="l" rtl="0">
              <a:lnSpc>
                <a:spcPct val="150000"/>
              </a:lnSpc>
              <a:spcBef>
                <a:spcPts val="0"/>
              </a:spcBef>
              <a:spcAft>
                <a:spcPts val="0"/>
              </a:spcAft>
              <a:buSzPts val="2400"/>
              <a:buChar char="◎"/>
            </a:pPr>
            <a:r>
              <a:rPr lang="en" dirty="0">
                <a:solidFill>
                  <a:srgbClr val="7030A0"/>
                </a:solidFill>
                <a:latin typeface="Roboto Slab" panose="020B0604020202020204" charset="0"/>
                <a:ea typeface="Roboto Slab" panose="020B0604020202020204" charset="0"/>
              </a:rPr>
              <a:t>Timeframe (</a:t>
            </a:r>
            <a:r>
              <a:rPr lang="en-US" dirty="0">
                <a:solidFill>
                  <a:srgbClr val="7030A0"/>
                </a:solidFill>
                <a:latin typeface="Roboto Slab" panose="020B0604020202020204" charset="0"/>
                <a:ea typeface="Roboto Slab" panose="020B0604020202020204" charset="0"/>
              </a:rPr>
              <a:t>When</a:t>
            </a:r>
            <a:r>
              <a:rPr lang="en" dirty="0">
                <a:solidFill>
                  <a:srgbClr val="7030A0"/>
                </a:solidFill>
                <a:latin typeface="Roboto Slab" panose="020B0604020202020204" charset="0"/>
                <a:ea typeface="Roboto Slab" panose="020B0604020202020204" charset="0"/>
              </a:rPr>
              <a:t>)</a:t>
            </a:r>
            <a:endParaRPr dirty="0">
              <a:solidFill>
                <a:srgbClr val="7030A0"/>
              </a:solidFill>
              <a:latin typeface="Roboto Slab" panose="020B0604020202020204" charset="0"/>
              <a:ea typeface="Roboto Slab" panose="020B0604020202020204" charset="0"/>
            </a:endParaRPr>
          </a:p>
          <a:p>
            <a:pPr marL="457200" lvl="0" indent="-381000" algn="l" rtl="0">
              <a:lnSpc>
                <a:spcPct val="150000"/>
              </a:lnSpc>
              <a:spcBef>
                <a:spcPts val="0"/>
              </a:spcBef>
              <a:spcAft>
                <a:spcPts val="0"/>
              </a:spcAft>
              <a:buSzPts val="2400"/>
              <a:buChar char="◎"/>
            </a:pPr>
            <a:r>
              <a:rPr lang="en-US" dirty="0">
                <a:solidFill>
                  <a:srgbClr val="7030A0"/>
                </a:solidFill>
                <a:latin typeface="Roboto Slab" panose="020B0604020202020204" charset="0"/>
                <a:ea typeface="Roboto Slab" panose="020B0604020202020204" charset="0"/>
              </a:rPr>
              <a:t>Related Stakeholders (Who)</a:t>
            </a:r>
          </a:p>
          <a:p>
            <a:pPr marL="457200" lvl="0" indent="-381000" algn="l" rtl="0">
              <a:lnSpc>
                <a:spcPct val="150000"/>
              </a:lnSpc>
              <a:spcBef>
                <a:spcPts val="0"/>
              </a:spcBef>
              <a:spcAft>
                <a:spcPts val="0"/>
              </a:spcAft>
              <a:buSzPts val="2400"/>
              <a:buChar char="◎"/>
            </a:pPr>
            <a:r>
              <a:rPr lang="en-US" dirty="0">
                <a:solidFill>
                  <a:srgbClr val="7030A0"/>
                </a:solidFill>
                <a:latin typeface="Roboto Slab" panose="020B0604020202020204" charset="0"/>
                <a:ea typeface="Roboto Slab" panose="020B0604020202020204" charset="0"/>
              </a:rPr>
              <a:t>Methodology/Strategies/Plan (What to do)</a:t>
            </a:r>
          </a:p>
          <a:p>
            <a:pPr marL="457200" lvl="0" indent="-381000" algn="l" rtl="0">
              <a:lnSpc>
                <a:spcPct val="150000"/>
              </a:lnSpc>
              <a:spcBef>
                <a:spcPts val="0"/>
              </a:spcBef>
              <a:spcAft>
                <a:spcPts val="0"/>
              </a:spcAft>
              <a:buSzPts val="2400"/>
              <a:buChar char="◎"/>
            </a:pPr>
            <a:r>
              <a:rPr lang="en-US" dirty="0">
                <a:solidFill>
                  <a:srgbClr val="7030A0"/>
                </a:solidFill>
                <a:latin typeface="Roboto Slab" panose="020B0604020202020204" charset="0"/>
                <a:ea typeface="Roboto Slab" panose="020B0604020202020204" charset="0"/>
              </a:rPr>
              <a:t>Supported Data (Big data)</a:t>
            </a:r>
            <a:endParaRPr dirty="0">
              <a:solidFill>
                <a:srgbClr val="7030A0"/>
              </a:solidFill>
              <a:latin typeface="Roboto Slab" panose="020B0604020202020204" charset="0"/>
              <a:ea typeface="Roboto Slab" panose="020B0604020202020204" charset="0"/>
            </a:endParaRP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Rectangle 1">
            <a:extLst>
              <a:ext uri="{FF2B5EF4-FFF2-40B4-BE49-F238E27FC236}">
                <a16:creationId xmlns:a16="http://schemas.microsoft.com/office/drawing/2014/main" id="{4C9B47CB-16ED-4E77-A07A-39BDB30575DA}"/>
              </a:ext>
            </a:extLst>
          </p:cNvPr>
          <p:cNvSpPr/>
          <p:nvPr/>
        </p:nvSpPr>
        <p:spPr>
          <a:xfrm>
            <a:off x="964663" y="302604"/>
            <a:ext cx="3118162"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rPr>
              <a:t>Contents</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9337" y="187390"/>
            <a:ext cx="6583171" cy="1159800"/>
          </a:xfrm>
        </p:spPr>
        <p:txBody>
          <a:bodyPr/>
          <a:lstStyle/>
          <a:p>
            <a:r>
              <a:rPr lang="en-GB" dirty="0"/>
              <a:t>Big data for action plan </a:t>
            </a:r>
          </a:p>
        </p:txBody>
      </p:sp>
      <p:sp>
        <p:nvSpPr>
          <p:cNvPr id="4" name="Rectangle 3"/>
          <p:cNvSpPr/>
          <p:nvPr/>
        </p:nvSpPr>
        <p:spPr>
          <a:xfrm>
            <a:off x="743415" y="1347190"/>
            <a:ext cx="7626144" cy="738664"/>
          </a:xfrm>
          <a:prstGeom prst="rect">
            <a:avLst/>
          </a:prstGeom>
        </p:spPr>
        <p:txBody>
          <a:bodyPr wrap="square">
            <a:spAutoFit/>
          </a:bodyPr>
          <a:lstStyle/>
          <a:p>
            <a:r>
              <a:rPr lang="en-US" b="1" dirty="0">
                <a:solidFill>
                  <a:srgbClr val="C00000"/>
                </a:solidFill>
                <a:latin typeface="Roboto Slab" panose="020B0604020202020204" charset="0"/>
                <a:ea typeface="Roboto Slab" panose="020B0604020202020204" charset="0"/>
              </a:rPr>
              <a:t>3.3</a:t>
            </a:r>
            <a:r>
              <a:rPr lang="en-US" b="1" dirty="0">
                <a:solidFill>
                  <a:srgbClr val="002060"/>
                </a:solidFill>
                <a:latin typeface="Roboto Slab" panose="020B0604020202020204" charset="0"/>
                <a:ea typeface="Roboto Slab" panose="020B0604020202020204" charset="0"/>
              </a:rPr>
              <a:t> </a:t>
            </a:r>
            <a:r>
              <a:rPr lang="en-US" dirty="0">
                <a:solidFill>
                  <a:srgbClr val="002060"/>
                </a:solidFill>
                <a:latin typeface="Roboto Slab" panose="020B0604020202020204" charset="0"/>
                <a:ea typeface="Roboto Slab" panose="020B0604020202020204" charset="0"/>
              </a:rPr>
              <a:t>By 2030, end the epidemics of AIDS, tuberculosis, malaria and neglected tropical diseases and combat hepatitis, water-borne diseases and other communicable diseases (per 1000).</a:t>
            </a:r>
          </a:p>
        </p:txBody>
      </p:sp>
    </p:spTree>
    <p:extLst>
      <p:ext uri="{BB962C8B-B14F-4D97-AF65-F5344CB8AC3E}">
        <p14:creationId xmlns:p14="http://schemas.microsoft.com/office/powerpoint/2010/main" val="2301619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912" y="0"/>
            <a:ext cx="6583171" cy="828675"/>
          </a:xfrm>
        </p:spPr>
        <p:txBody>
          <a:bodyPr/>
          <a:lstStyle/>
          <a:p>
            <a:r>
              <a:rPr lang="en-GB" dirty="0"/>
              <a:t>Big data for action plan </a:t>
            </a:r>
          </a:p>
        </p:txBody>
      </p:sp>
      <p:sp>
        <p:nvSpPr>
          <p:cNvPr id="4" name="Rectangle 3"/>
          <p:cNvSpPr/>
          <p:nvPr/>
        </p:nvSpPr>
        <p:spPr>
          <a:xfrm>
            <a:off x="390990" y="828675"/>
            <a:ext cx="8238660" cy="523220"/>
          </a:xfrm>
          <a:prstGeom prst="rect">
            <a:avLst/>
          </a:prstGeom>
        </p:spPr>
        <p:txBody>
          <a:bodyPr wrap="square">
            <a:spAutoFit/>
          </a:bodyPr>
          <a:lstStyle/>
          <a:p>
            <a:r>
              <a:rPr lang="en-US" b="1" dirty="0">
                <a:solidFill>
                  <a:srgbClr val="C00000"/>
                </a:solidFill>
                <a:latin typeface="Roboto Slab" panose="020B0604020202020204" charset="0"/>
                <a:ea typeface="Roboto Slab" panose="020B0604020202020204" charset="0"/>
              </a:rPr>
              <a:t>3.4</a:t>
            </a:r>
            <a:r>
              <a:rPr lang="en-US" b="1" dirty="0">
                <a:solidFill>
                  <a:srgbClr val="00B0F0"/>
                </a:solidFill>
                <a:latin typeface="Roboto Slab" panose="020B0604020202020204" charset="0"/>
                <a:ea typeface="Roboto Slab" panose="020B0604020202020204" charset="0"/>
              </a:rPr>
              <a:t> </a:t>
            </a:r>
            <a:r>
              <a:rPr lang="en-US" dirty="0">
                <a:solidFill>
                  <a:srgbClr val="00B0F0"/>
                </a:solidFill>
                <a:latin typeface="Roboto Slab" panose="020B0604020202020204" charset="0"/>
                <a:ea typeface="Roboto Slab" panose="020B0604020202020204" charset="0"/>
              </a:rPr>
              <a:t>By 2030, reduce by one third premature mortality from non-communicable diseases through prevention and treatment and promote mental health and well-being (</a:t>
            </a:r>
            <a:r>
              <a:rPr lang="km-KH" dirty="0">
                <a:solidFill>
                  <a:srgbClr val="00B0F0"/>
                </a:solidFill>
                <a:latin typeface="Roboto Slab" panose="020B0604020202020204" charset="0"/>
                <a:ea typeface="Roboto Slab" panose="020B0604020202020204" charset="0"/>
              </a:rPr>
              <a:t>​</a:t>
            </a:r>
            <a:r>
              <a:rPr lang="en-US" dirty="0">
                <a:solidFill>
                  <a:srgbClr val="00B0F0"/>
                </a:solidFill>
                <a:latin typeface="Roboto Slab" panose="020B0604020202020204" charset="0"/>
                <a:ea typeface="Roboto Slab" panose="020B0604020202020204" charset="0"/>
              </a:rPr>
              <a:t> per 1000).</a:t>
            </a:r>
          </a:p>
        </p:txBody>
      </p:sp>
      <p:pic>
        <p:nvPicPr>
          <p:cNvPr id="1026" name="Picture 2" descr="Oral health and noncommunicable diseases | FD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90" y="1657350"/>
            <a:ext cx="2389685" cy="30951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stitut Pasteur du Cambodge - Home | Facebook">
            <a:extLst>
              <a:ext uri="{FF2B5EF4-FFF2-40B4-BE49-F238E27FC236}">
                <a16:creationId xmlns:a16="http://schemas.microsoft.com/office/drawing/2014/main" id="{DD10646A-7D26-4BE8-8168-1B30959BA6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35" b="18935"/>
          <a:stretch/>
        </p:blipFill>
        <p:spPr bwMode="auto">
          <a:xfrm>
            <a:off x="2869005" y="3204902"/>
            <a:ext cx="1016848" cy="5921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niversity of Health Sciences (Cambodia) - Wikipedia">
            <a:extLst>
              <a:ext uri="{FF2B5EF4-FFF2-40B4-BE49-F238E27FC236}">
                <a16:creationId xmlns:a16="http://schemas.microsoft.com/office/drawing/2014/main" id="{2A54B33E-4FB2-498D-8C56-360557A29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379" y="2180570"/>
            <a:ext cx="606832" cy="6068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inistry of Health (Cambodia) - Wikipedia">
            <a:extLst>
              <a:ext uri="{FF2B5EF4-FFF2-40B4-BE49-F238E27FC236}">
                <a16:creationId xmlns:a16="http://schemas.microsoft.com/office/drawing/2014/main" id="{CFCD355A-38E2-49E7-9B5B-393EAC6C47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379" y="1370672"/>
            <a:ext cx="525051" cy="5733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69005" y="1944028"/>
            <a:ext cx="1414170" cy="276999"/>
          </a:xfrm>
          <a:prstGeom prst="rect">
            <a:avLst/>
          </a:prstGeom>
          <a:noFill/>
        </p:spPr>
        <p:txBody>
          <a:bodyPr wrap="none" rtlCol="0">
            <a:spAutoFit/>
          </a:bodyPr>
          <a:lstStyle/>
          <a:p>
            <a:r>
              <a:rPr lang="en-GB" sz="1200" dirty="0"/>
              <a:t>Ministry of Health </a:t>
            </a:r>
          </a:p>
        </p:txBody>
      </p:sp>
      <p:sp>
        <p:nvSpPr>
          <p:cNvPr id="10" name="TextBox 9"/>
          <p:cNvSpPr txBox="1"/>
          <p:nvPr/>
        </p:nvSpPr>
        <p:spPr>
          <a:xfrm>
            <a:off x="2821634" y="2746945"/>
            <a:ext cx="1570484" cy="461665"/>
          </a:xfrm>
          <a:prstGeom prst="rect">
            <a:avLst/>
          </a:prstGeom>
          <a:noFill/>
        </p:spPr>
        <p:txBody>
          <a:bodyPr wrap="square" rtlCol="0">
            <a:spAutoFit/>
          </a:bodyPr>
          <a:lstStyle/>
          <a:p>
            <a:pPr algn="ctr"/>
            <a:r>
              <a:rPr lang="en-GB" sz="1200" dirty="0"/>
              <a:t>University of health and science </a:t>
            </a:r>
          </a:p>
        </p:txBody>
      </p:sp>
      <p:sp>
        <p:nvSpPr>
          <p:cNvPr id="12" name="TextBox 11"/>
          <p:cNvSpPr txBox="1"/>
          <p:nvPr/>
        </p:nvSpPr>
        <p:spPr>
          <a:xfrm>
            <a:off x="2821634" y="3797015"/>
            <a:ext cx="1570484" cy="461665"/>
          </a:xfrm>
          <a:prstGeom prst="rect">
            <a:avLst/>
          </a:prstGeom>
          <a:noFill/>
        </p:spPr>
        <p:txBody>
          <a:bodyPr wrap="square" rtlCol="0">
            <a:spAutoFit/>
          </a:bodyPr>
          <a:lstStyle/>
          <a:p>
            <a:pPr algn="ctr"/>
            <a:r>
              <a:rPr lang="en-GB" sz="1200" dirty="0"/>
              <a:t>National hospital and medical lab</a:t>
            </a:r>
          </a:p>
        </p:txBody>
      </p:sp>
      <p:sp>
        <p:nvSpPr>
          <p:cNvPr id="11" name="Rectangle 10"/>
          <p:cNvSpPr/>
          <p:nvPr/>
        </p:nvSpPr>
        <p:spPr>
          <a:xfrm>
            <a:off x="4793129" y="1370672"/>
            <a:ext cx="3836521" cy="288800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4894288" y="1386351"/>
            <a:ext cx="1257075" cy="523220"/>
          </a:xfrm>
          <a:prstGeom prst="rect">
            <a:avLst/>
          </a:prstGeom>
          <a:noFill/>
        </p:spPr>
        <p:txBody>
          <a:bodyPr wrap="none" rtlCol="0">
            <a:spAutoFit/>
          </a:bodyPr>
          <a:lstStyle/>
          <a:p>
            <a:r>
              <a:rPr lang="en-GB" b="1" dirty="0"/>
              <a:t>Type of Data</a:t>
            </a:r>
          </a:p>
          <a:p>
            <a:endParaRPr lang="en-GB" b="1" dirty="0"/>
          </a:p>
        </p:txBody>
      </p:sp>
      <p:sp>
        <p:nvSpPr>
          <p:cNvPr id="15" name="TextBox 14"/>
          <p:cNvSpPr txBox="1"/>
          <p:nvPr/>
        </p:nvSpPr>
        <p:spPr>
          <a:xfrm>
            <a:off x="4971827" y="1646975"/>
            <a:ext cx="3565071" cy="1384995"/>
          </a:xfrm>
          <a:prstGeom prst="rect">
            <a:avLst/>
          </a:prstGeom>
          <a:noFill/>
        </p:spPr>
        <p:txBody>
          <a:bodyPr wrap="square" rtlCol="0">
            <a:spAutoFit/>
          </a:bodyPr>
          <a:lstStyle/>
          <a:p>
            <a:r>
              <a:rPr lang="en-GB" sz="1200" dirty="0"/>
              <a:t>Unstructured data: </a:t>
            </a:r>
          </a:p>
          <a:p>
            <a:r>
              <a:rPr lang="en-GB" sz="1200" dirty="0"/>
              <a:t>     Medical image  (x-ray, MRI, CT …)</a:t>
            </a:r>
          </a:p>
          <a:p>
            <a:r>
              <a:rPr lang="en-GB" sz="1200" dirty="0"/>
              <a:t>     signal (heart sound, brain wave…)</a:t>
            </a:r>
          </a:p>
          <a:p>
            <a:r>
              <a:rPr lang="en-GB" sz="1200" dirty="0"/>
              <a:t> </a:t>
            </a:r>
          </a:p>
          <a:p>
            <a:r>
              <a:rPr lang="en-GB" sz="1200" dirty="0"/>
              <a:t>Structured Data: </a:t>
            </a:r>
          </a:p>
          <a:p>
            <a:pPr marL="231775" indent="-231775"/>
            <a:r>
              <a:rPr lang="en-GB" sz="1200" dirty="0"/>
              <a:t>     patient record: (Age, gender, type of    disease, duration of affected by disease) </a:t>
            </a:r>
          </a:p>
        </p:txBody>
      </p:sp>
      <p:sp>
        <p:nvSpPr>
          <p:cNvPr id="16" name="TextBox 15"/>
          <p:cNvSpPr txBox="1"/>
          <p:nvPr/>
        </p:nvSpPr>
        <p:spPr>
          <a:xfrm>
            <a:off x="4793128" y="3077440"/>
            <a:ext cx="2342189" cy="276999"/>
          </a:xfrm>
          <a:prstGeom prst="rect">
            <a:avLst/>
          </a:prstGeom>
          <a:noFill/>
        </p:spPr>
        <p:txBody>
          <a:bodyPr wrap="square" rtlCol="0">
            <a:spAutoFit/>
          </a:bodyPr>
          <a:lstStyle/>
          <a:p>
            <a:pPr algn="ctr"/>
            <a:r>
              <a:rPr lang="en-GB" sz="1200" dirty="0"/>
              <a:t>Big data available online? </a:t>
            </a:r>
            <a:r>
              <a:rPr lang="en-GB" sz="1200" dirty="0">
                <a:solidFill>
                  <a:srgbClr val="FF0000"/>
                </a:solidFill>
              </a:rPr>
              <a:t>NO!</a:t>
            </a:r>
          </a:p>
        </p:txBody>
      </p:sp>
      <p:sp>
        <p:nvSpPr>
          <p:cNvPr id="17" name="TextBox 16"/>
          <p:cNvSpPr txBox="1"/>
          <p:nvPr/>
        </p:nvSpPr>
        <p:spPr>
          <a:xfrm>
            <a:off x="4867791" y="3385506"/>
            <a:ext cx="2466070" cy="276999"/>
          </a:xfrm>
          <a:prstGeom prst="rect">
            <a:avLst/>
          </a:prstGeom>
          <a:noFill/>
        </p:spPr>
        <p:txBody>
          <a:bodyPr wrap="square" rtlCol="0">
            <a:spAutoFit/>
          </a:bodyPr>
          <a:lstStyle/>
          <a:p>
            <a:pPr algn="ctr"/>
            <a:r>
              <a:rPr lang="en-GB" sz="1200" dirty="0"/>
              <a:t>Data collection</a:t>
            </a:r>
          </a:p>
        </p:txBody>
      </p:sp>
    </p:spTree>
    <p:extLst>
      <p:ext uri="{BB962C8B-B14F-4D97-AF65-F5344CB8AC3E}">
        <p14:creationId xmlns:p14="http://schemas.microsoft.com/office/powerpoint/2010/main" val="116314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543" y="0"/>
            <a:ext cx="6583171" cy="852502"/>
          </a:xfrm>
        </p:spPr>
        <p:txBody>
          <a:bodyPr/>
          <a:lstStyle/>
          <a:p>
            <a:r>
              <a:rPr lang="en-GB" dirty="0"/>
              <a:t>Big data for action plan </a:t>
            </a:r>
          </a:p>
        </p:txBody>
      </p:sp>
      <p:sp>
        <p:nvSpPr>
          <p:cNvPr id="4" name="Rectangle 3"/>
          <p:cNvSpPr/>
          <p:nvPr/>
        </p:nvSpPr>
        <p:spPr>
          <a:xfrm>
            <a:off x="592288" y="852502"/>
            <a:ext cx="8109501" cy="307777"/>
          </a:xfrm>
          <a:prstGeom prst="rect">
            <a:avLst/>
          </a:prstGeom>
        </p:spPr>
        <p:txBody>
          <a:bodyPr wrap="square">
            <a:spAutoFit/>
          </a:bodyPr>
          <a:lstStyle/>
          <a:p>
            <a:r>
              <a:rPr lang="en-US" b="1" dirty="0">
                <a:solidFill>
                  <a:srgbClr val="C00000"/>
                </a:solidFill>
                <a:latin typeface="Roboto Slab" panose="020B0604020202020204" charset="0"/>
                <a:ea typeface="Roboto Slab" panose="020B0604020202020204" charset="0"/>
              </a:rPr>
              <a:t>3.6</a:t>
            </a:r>
            <a:r>
              <a:rPr lang="en-US" b="1" dirty="0">
                <a:solidFill>
                  <a:srgbClr val="002060"/>
                </a:solidFill>
                <a:latin typeface="Roboto Slab" panose="020B0604020202020204" charset="0"/>
                <a:ea typeface="Roboto Slab" panose="020B0604020202020204" charset="0"/>
              </a:rPr>
              <a:t> </a:t>
            </a:r>
            <a:r>
              <a:rPr lang="en-US" dirty="0">
                <a:solidFill>
                  <a:srgbClr val="00B0F0"/>
                </a:solidFill>
                <a:latin typeface="Roboto Slab" panose="020B0604020202020204" charset="0"/>
                <a:ea typeface="Roboto Slab" panose="020B0604020202020204" charset="0"/>
              </a:rPr>
              <a:t>By 2030, have the number of global deaths and injuries from road traffic accidents.</a:t>
            </a:r>
          </a:p>
        </p:txBody>
      </p:sp>
      <p:pic>
        <p:nvPicPr>
          <p:cNvPr id="2050" name="Picture 2" descr="Road accidents kill 1,717 people in Cambodia last y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740" y="1328469"/>
            <a:ext cx="2067415" cy="14554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proving road safety in Cambodia: article by U.S. Ambassador to the  Kingdom of Cambodia – AIP Found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40" y="3166673"/>
            <a:ext cx="2067415" cy="13768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nistry of Interior (Cambodia)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825" y="2056199"/>
            <a:ext cx="1383429" cy="13834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37297" y="3439628"/>
            <a:ext cx="1570484" cy="276999"/>
          </a:xfrm>
          <a:prstGeom prst="rect">
            <a:avLst/>
          </a:prstGeom>
          <a:noFill/>
        </p:spPr>
        <p:txBody>
          <a:bodyPr wrap="square" rtlCol="0">
            <a:spAutoFit/>
          </a:bodyPr>
          <a:lstStyle/>
          <a:p>
            <a:pPr algn="ctr"/>
            <a:r>
              <a:rPr lang="en-US" sz="1200" dirty="0"/>
              <a:t>Ministry of Interior </a:t>
            </a:r>
            <a:endParaRPr lang="en-GB" sz="1200" dirty="0"/>
          </a:p>
        </p:txBody>
      </p:sp>
      <p:sp>
        <p:nvSpPr>
          <p:cNvPr id="8" name="Rectangle 7"/>
          <p:cNvSpPr/>
          <p:nvPr/>
        </p:nvSpPr>
        <p:spPr>
          <a:xfrm>
            <a:off x="4793129" y="1370672"/>
            <a:ext cx="3836521" cy="288800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p:cNvSpPr txBox="1"/>
          <p:nvPr/>
        </p:nvSpPr>
        <p:spPr>
          <a:xfrm>
            <a:off x="4894288" y="1386351"/>
            <a:ext cx="1257075" cy="523220"/>
          </a:xfrm>
          <a:prstGeom prst="rect">
            <a:avLst/>
          </a:prstGeom>
          <a:noFill/>
        </p:spPr>
        <p:txBody>
          <a:bodyPr wrap="none" rtlCol="0">
            <a:spAutoFit/>
          </a:bodyPr>
          <a:lstStyle/>
          <a:p>
            <a:r>
              <a:rPr lang="en-GB" b="1" dirty="0"/>
              <a:t>Type of Data</a:t>
            </a:r>
          </a:p>
          <a:p>
            <a:endParaRPr lang="en-GB" b="1" dirty="0"/>
          </a:p>
        </p:txBody>
      </p:sp>
      <p:sp>
        <p:nvSpPr>
          <p:cNvPr id="10" name="TextBox 9"/>
          <p:cNvSpPr txBox="1"/>
          <p:nvPr/>
        </p:nvSpPr>
        <p:spPr>
          <a:xfrm>
            <a:off x="4971827" y="1646975"/>
            <a:ext cx="3565071" cy="1938992"/>
          </a:xfrm>
          <a:prstGeom prst="rect">
            <a:avLst/>
          </a:prstGeom>
          <a:noFill/>
        </p:spPr>
        <p:txBody>
          <a:bodyPr wrap="square" rtlCol="0">
            <a:spAutoFit/>
          </a:bodyPr>
          <a:lstStyle/>
          <a:p>
            <a:r>
              <a:rPr lang="en-GB" sz="1200" dirty="0"/>
              <a:t>Unstructured data: </a:t>
            </a:r>
          </a:p>
          <a:p>
            <a:r>
              <a:rPr lang="en-GB" sz="1200" dirty="0"/>
              <a:t>     CCTV (video and image) for analysing traffic</a:t>
            </a:r>
          </a:p>
          <a:p>
            <a:r>
              <a:rPr lang="en-GB" sz="1200" dirty="0"/>
              <a:t>     social media (video, voice and text)  </a:t>
            </a:r>
          </a:p>
          <a:p>
            <a:endParaRPr lang="en-GB" sz="1200" dirty="0"/>
          </a:p>
          <a:p>
            <a:r>
              <a:rPr lang="en-GB" sz="1200" dirty="0"/>
              <a:t>Structured Data: (forecasting ) </a:t>
            </a:r>
          </a:p>
          <a:p>
            <a:pPr marL="231775" indent="-231775"/>
            <a:r>
              <a:rPr lang="en-GB" sz="1200" dirty="0"/>
              <a:t>     data contained four </a:t>
            </a:r>
            <a:r>
              <a:rPr lang="en-US" sz="1200" dirty="0"/>
              <a:t>attributes, namely accident number, accident type, accident location and accident time. </a:t>
            </a:r>
          </a:p>
          <a:p>
            <a:pPr marL="231775" indent="-231775"/>
            <a:r>
              <a:rPr lang="en-US" sz="1200" dirty="0"/>
              <a:t>	Geographic Location is Converted to Latitude and Longitude</a:t>
            </a:r>
            <a:endParaRPr lang="en-GB" sz="1200" dirty="0"/>
          </a:p>
        </p:txBody>
      </p:sp>
      <p:sp>
        <p:nvSpPr>
          <p:cNvPr id="11" name="TextBox 10"/>
          <p:cNvSpPr txBox="1"/>
          <p:nvPr/>
        </p:nvSpPr>
        <p:spPr>
          <a:xfrm>
            <a:off x="4793129" y="3677604"/>
            <a:ext cx="2342189" cy="276999"/>
          </a:xfrm>
          <a:prstGeom prst="rect">
            <a:avLst/>
          </a:prstGeom>
          <a:noFill/>
        </p:spPr>
        <p:txBody>
          <a:bodyPr wrap="square" rtlCol="0">
            <a:spAutoFit/>
          </a:bodyPr>
          <a:lstStyle/>
          <a:p>
            <a:pPr algn="ctr"/>
            <a:r>
              <a:rPr lang="en-GB" sz="1200" dirty="0"/>
              <a:t>Big data available online? </a:t>
            </a:r>
            <a:r>
              <a:rPr lang="en-GB" sz="1200" dirty="0">
                <a:solidFill>
                  <a:srgbClr val="FF0000"/>
                </a:solidFill>
              </a:rPr>
              <a:t>NO!</a:t>
            </a:r>
          </a:p>
        </p:txBody>
      </p:sp>
      <p:sp>
        <p:nvSpPr>
          <p:cNvPr id="12" name="TextBox 11"/>
          <p:cNvSpPr txBox="1"/>
          <p:nvPr/>
        </p:nvSpPr>
        <p:spPr>
          <a:xfrm>
            <a:off x="4793128" y="3954603"/>
            <a:ext cx="2927537" cy="276999"/>
          </a:xfrm>
          <a:prstGeom prst="rect">
            <a:avLst/>
          </a:prstGeom>
          <a:noFill/>
        </p:spPr>
        <p:txBody>
          <a:bodyPr wrap="square" rtlCol="0">
            <a:spAutoFit/>
          </a:bodyPr>
          <a:lstStyle/>
          <a:p>
            <a:pPr algn="ctr"/>
            <a:r>
              <a:rPr lang="en-GB" sz="1200" dirty="0"/>
              <a:t>Data collection and scrapping </a:t>
            </a:r>
          </a:p>
        </p:txBody>
      </p:sp>
    </p:spTree>
    <p:extLst>
      <p:ext uri="{BB962C8B-B14F-4D97-AF65-F5344CB8AC3E}">
        <p14:creationId xmlns:p14="http://schemas.microsoft.com/office/powerpoint/2010/main" val="4281726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943" y="187390"/>
            <a:ext cx="8658808" cy="1159800"/>
          </a:xfrm>
        </p:spPr>
        <p:txBody>
          <a:bodyPr/>
          <a:lstStyle/>
          <a:p>
            <a:r>
              <a:rPr lang="en-GB" dirty="0"/>
              <a:t>Remote Sensing Big data for action plan </a:t>
            </a:r>
          </a:p>
        </p:txBody>
      </p:sp>
      <p:sp>
        <p:nvSpPr>
          <p:cNvPr id="4" name="Rectangle 3"/>
          <p:cNvSpPr/>
          <p:nvPr/>
        </p:nvSpPr>
        <p:spPr>
          <a:xfrm>
            <a:off x="4624949" y="731369"/>
            <a:ext cx="6047678" cy="954107"/>
          </a:xfrm>
          <a:prstGeom prst="rect">
            <a:avLst/>
          </a:prstGeom>
        </p:spPr>
        <p:txBody>
          <a:bodyPr wrap="square">
            <a:spAutoFit/>
          </a:bodyPr>
          <a:lstStyle/>
          <a:p>
            <a:r>
              <a:rPr lang="en-US" dirty="0">
                <a:solidFill>
                  <a:srgbClr val="002060"/>
                </a:solidFill>
                <a:latin typeface="Roboto Slab" panose="020B0604020202020204" charset="0"/>
                <a:ea typeface="Roboto Slab" panose="020B0604020202020204" charset="0"/>
              </a:rPr>
              <a:t>Remote sensing data: </a:t>
            </a:r>
          </a:p>
          <a:p>
            <a:r>
              <a:rPr lang="en-US" dirty="0">
                <a:solidFill>
                  <a:srgbClr val="002060"/>
                </a:solidFill>
                <a:latin typeface="Roboto Slab" panose="020B0604020202020204" charset="0"/>
                <a:ea typeface="Roboto Slab" panose="020B0604020202020204" charset="0"/>
              </a:rPr>
              <a:t>     - Open Development Cambodia</a:t>
            </a:r>
          </a:p>
          <a:p>
            <a:r>
              <a:rPr lang="en-US" dirty="0">
                <a:solidFill>
                  <a:srgbClr val="002060"/>
                </a:solidFill>
                <a:latin typeface="Roboto Slab" panose="020B0604020202020204" charset="0"/>
                <a:ea typeface="Roboto Slab" panose="020B0604020202020204" charset="0"/>
              </a:rPr>
              <a:t>     - Landsat (USA) </a:t>
            </a:r>
          </a:p>
          <a:p>
            <a:r>
              <a:rPr lang="en-US" dirty="0">
                <a:solidFill>
                  <a:srgbClr val="002060"/>
                </a:solidFill>
                <a:latin typeface="Roboto Slab" panose="020B0604020202020204" charset="0"/>
                <a:ea typeface="Roboto Slab" panose="020B0604020202020204" charset="0"/>
              </a:rPr>
              <a:t>     - Sentinel ESA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3" y="1347190"/>
            <a:ext cx="4030824" cy="20455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901" y="1637241"/>
            <a:ext cx="3827029" cy="17555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163" y="3197931"/>
            <a:ext cx="4301413" cy="1774645"/>
          </a:xfrm>
          <a:prstGeom prst="rect">
            <a:avLst/>
          </a:prstGeom>
        </p:spPr>
      </p:pic>
    </p:spTree>
    <p:extLst>
      <p:ext uri="{BB962C8B-B14F-4D97-AF65-F5344CB8AC3E}">
        <p14:creationId xmlns:p14="http://schemas.microsoft.com/office/powerpoint/2010/main" val="367902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943" y="187390"/>
            <a:ext cx="8658808" cy="1159800"/>
          </a:xfrm>
        </p:spPr>
        <p:txBody>
          <a:bodyPr/>
          <a:lstStyle/>
          <a:p>
            <a:r>
              <a:rPr lang="en-GB" dirty="0"/>
              <a:t>Remote Sensing Big data for action plan </a:t>
            </a:r>
          </a:p>
        </p:txBody>
      </p:sp>
      <p:sp>
        <p:nvSpPr>
          <p:cNvPr id="4" name="Rectangle 3"/>
          <p:cNvSpPr/>
          <p:nvPr/>
        </p:nvSpPr>
        <p:spPr>
          <a:xfrm>
            <a:off x="195943" y="1347190"/>
            <a:ext cx="6047678" cy="584775"/>
          </a:xfrm>
          <a:prstGeom prst="rect">
            <a:avLst/>
          </a:prstGeom>
        </p:spPr>
        <p:txBody>
          <a:bodyPr wrap="square">
            <a:spAutoFit/>
          </a:bodyPr>
          <a:lstStyle/>
          <a:p>
            <a:r>
              <a:rPr lang="en-US" sz="3200" b="1" dirty="0">
                <a:solidFill>
                  <a:srgbClr val="FF0000"/>
                </a:solidFill>
                <a:latin typeface="Roboto Slab" panose="020B0604020202020204" charset="0"/>
                <a:ea typeface="Roboto Slab" panose="020B0604020202020204" charset="0"/>
              </a:rPr>
              <a:t>HOW?</a:t>
            </a:r>
          </a:p>
        </p:txBody>
      </p:sp>
      <p:sp>
        <p:nvSpPr>
          <p:cNvPr id="7" name="TextBox 6"/>
          <p:cNvSpPr txBox="1"/>
          <p:nvPr/>
        </p:nvSpPr>
        <p:spPr>
          <a:xfrm>
            <a:off x="244752" y="1829971"/>
            <a:ext cx="8335505" cy="1345048"/>
          </a:xfrm>
          <a:prstGeom prst="rect">
            <a:avLst/>
          </a:prstGeom>
          <a:noFill/>
        </p:spPr>
        <p:txBody>
          <a:bodyPr wrap="square" rtlCol="0">
            <a:spAutoFit/>
          </a:bodyPr>
          <a:lstStyle/>
          <a:p>
            <a:pPr marL="342900" indent="-342900">
              <a:lnSpc>
                <a:spcPct val="150000"/>
              </a:lnSpc>
              <a:buAutoNum type="arabicPeriod"/>
            </a:pPr>
            <a:r>
              <a:rPr lang="en-US" dirty="0"/>
              <a:t>Satellite images and AI to measure the rural area community population </a:t>
            </a:r>
          </a:p>
          <a:p>
            <a:pPr marL="342900" indent="-342900">
              <a:lnSpc>
                <a:spcPct val="150000"/>
              </a:lnSpc>
              <a:buAutoNum type="arabicPeriod"/>
            </a:pPr>
            <a:r>
              <a:rPr lang="en-US" dirty="0"/>
              <a:t>Used satellite image and machine learning to classify urban and rural area</a:t>
            </a:r>
          </a:p>
          <a:p>
            <a:pPr marL="342900" indent="-342900">
              <a:lnSpc>
                <a:spcPct val="150000"/>
              </a:lnSpc>
              <a:buAutoNum type="arabicPeriod"/>
            </a:pPr>
            <a:r>
              <a:rPr lang="en-US" dirty="0"/>
              <a:t>Satellite images application for identify rural area community to access to health center </a:t>
            </a:r>
          </a:p>
          <a:p>
            <a:pPr marL="342900" indent="-342900">
              <a:lnSpc>
                <a:spcPct val="150000"/>
              </a:lnSpc>
              <a:buAutoNum type="arabicPeriod"/>
            </a:pPr>
            <a:r>
              <a:rPr lang="en-US" dirty="0"/>
              <a:t>Using satellite image for detection air quality </a:t>
            </a:r>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114" y="674519"/>
            <a:ext cx="2062143" cy="154282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779" y="2781069"/>
            <a:ext cx="2830287" cy="234043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 b="1954"/>
          <a:stretch/>
        </p:blipFill>
        <p:spPr>
          <a:xfrm>
            <a:off x="4332650" y="3175019"/>
            <a:ext cx="1417320" cy="1837894"/>
          </a:xfrm>
          <a:prstGeom prst="rect">
            <a:avLst/>
          </a:prstGeom>
        </p:spPr>
      </p:pic>
    </p:spTree>
    <p:extLst>
      <p:ext uri="{BB962C8B-B14F-4D97-AF65-F5344CB8AC3E}">
        <p14:creationId xmlns:p14="http://schemas.microsoft.com/office/powerpoint/2010/main" val="2231238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Resource of Big Data</a:t>
            </a:r>
            <a:endParaRPr dirty="0"/>
          </a:p>
        </p:txBody>
      </p:sp>
      <p:sp>
        <p:nvSpPr>
          <p:cNvPr id="288" name="Google Shape;288;p31"/>
          <p:cNvSpPr txBox="1">
            <a:spLocks noGrp="1"/>
          </p:cNvSpPr>
          <p:nvPr>
            <p:ph type="body" idx="1"/>
          </p:nvPr>
        </p:nvSpPr>
        <p:spPr>
          <a:xfrm>
            <a:off x="786150"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Health</a:t>
            </a:r>
            <a:r>
              <a:rPr lang="en-US" b="1" dirty="0"/>
              <a:t>care data from hospitals</a:t>
            </a:r>
            <a:endParaRPr b="1" dirty="0"/>
          </a:p>
        </p:txBody>
      </p:sp>
      <p:sp>
        <p:nvSpPr>
          <p:cNvPr id="289" name="Google Shape;289;p31"/>
          <p:cNvSpPr txBox="1">
            <a:spLocks noGrp="1"/>
          </p:cNvSpPr>
          <p:nvPr>
            <p:ph type="body" idx="2"/>
          </p:nvPr>
        </p:nvSpPr>
        <p:spPr>
          <a:xfrm>
            <a:off x="3329989"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Ministry of Health of Cambodia</a:t>
            </a:r>
            <a:endParaRPr sz="1200" dirty="0"/>
          </a:p>
        </p:txBody>
      </p:sp>
      <p:sp>
        <p:nvSpPr>
          <p:cNvPr id="290" name="Google Shape;290;p31"/>
          <p:cNvSpPr txBox="1">
            <a:spLocks noGrp="1"/>
          </p:cNvSpPr>
          <p:nvPr>
            <p:ph type="body" idx="3"/>
          </p:nvPr>
        </p:nvSpPr>
        <p:spPr>
          <a:xfrm>
            <a:off x="5873827"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Medical labs such as Pasteur institute of Cambodia</a:t>
            </a:r>
            <a:endParaRPr sz="1200" dirty="0"/>
          </a:p>
          <a:p>
            <a:pPr marL="0" lvl="0" indent="0" algn="l" rtl="0">
              <a:spcBef>
                <a:spcPts val="600"/>
              </a:spcBef>
              <a:spcAft>
                <a:spcPts val="0"/>
              </a:spcAft>
              <a:buNone/>
            </a:pPr>
            <a:endParaRPr sz="1200" dirty="0"/>
          </a:p>
        </p:txBody>
      </p:sp>
      <p:sp>
        <p:nvSpPr>
          <p:cNvPr id="291" name="Google Shape;291;p31"/>
          <p:cNvSpPr txBox="1">
            <a:spLocks noGrp="1"/>
          </p:cNvSpPr>
          <p:nvPr>
            <p:ph type="body" idx="1"/>
          </p:nvPr>
        </p:nvSpPr>
        <p:spPr>
          <a:xfrm>
            <a:off x="786150"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WHO</a:t>
            </a:r>
            <a:endParaRPr sz="1200" dirty="0"/>
          </a:p>
        </p:txBody>
      </p:sp>
      <p:sp>
        <p:nvSpPr>
          <p:cNvPr id="292" name="Google Shape;292;p31"/>
          <p:cNvSpPr txBox="1">
            <a:spLocks noGrp="1"/>
          </p:cNvSpPr>
          <p:nvPr>
            <p:ph type="body" idx="2"/>
          </p:nvPr>
        </p:nvSpPr>
        <p:spPr>
          <a:xfrm>
            <a:off x="3329989"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Related ministries</a:t>
            </a:r>
            <a:endParaRPr sz="1200" dirty="0"/>
          </a:p>
        </p:txBody>
      </p:sp>
      <p:sp>
        <p:nvSpPr>
          <p:cNvPr id="293" name="Google Shape;293;p31"/>
          <p:cNvSpPr txBox="1">
            <a:spLocks noGrp="1"/>
          </p:cNvSpPr>
          <p:nvPr>
            <p:ph type="body" idx="3"/>
          </p:nvPr>
        </p:nvSpPr>
        <p:spPr>
          <a:xfrm>
            <a:off x="5873827"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Private sectors</a:t>
            </a:r>
            <a:endParaRPr sz="1200" dirty="0"/>
          </a:p>
          <a:p>
            <a:pPr marL="0" lvl="0" indent="0" algn="l" rtl="0">
              <a:spcBef>
                <a:spcPts val="600"/>
              </a:spcBef>
              <a:spcAft>
                <a:spcPts val="0"/>
              </a:spcAft>
              <a:buNone/>
            </a:pPr>
            <a:endParaRPr sz="1200" dirty="0"/>
          </a:p>
        </p:txBody>
      </p:sp>
      <p:grpSp>
        <p:nvGrpSpPr>
          <p:cNvPr id="294" name="Google Shape;294;p31"/>
          <p:cNvGrpSpPr/>
          <p:nvPr/>
        </p:nvGrpSpPr>
        <p:grpSpPr>
          <a:xfrm>
            <a:off x="867597" y="1347992"/>
            <a:ext cx="251128" cy="244895"/>
            <a:chOff x="616425" y="2329600"/>
            <a:chExt cx="361700" cy="388475"/>
          </a:xfrm>
        </p:grpSpPr>
        <p:sp>
          <p:nvSpPr>
            <p:cNvPr id="295" name="Google Shape;295;p31"/>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6" name="Google Shape;296;p31"/>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7" name="Google Shape;297;p31"/>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8" name="Google Shape;298;p31"/>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9" name="Google Shape;299;p31"/>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0" name="Google Shape;300;p31"/>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1" name="Google Shape;301;p31"/>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2" name="Google Shape;302;p31"/>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3" name="Google Shape;303;p31"/>
          <p:cNvGrpSpPr/>
          <p:nvPr/>
        </p:nvGrpSpPr>
        <p:grpSpPr>
          <a:xfrm>
            <a:off x="5988512" y="2998476"/>
            <a:ext cx="359352" cy="242594"/>
            <a:chOff x="5247525" y="3007275"/>
            <a:chExt cx="517575" cy="384825"/>
          </a:xfrm>
        </p:grpSpPr>
        <p:sp>
          <p:nvSpPr>
            <p:cNvPr id="304" name="Google Shape;304;p31"/>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5" name="Google Shape;305;p31"/>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6" name="Google Shape;306;p31"/>
          <p:cNvGrpSpPr/>
          <p:nvPr/>
        </p:nvGrpSpPr>
        <p:grpSpPr>
          <a:xfrm>
            <a:off x="904185" y="2991348"/>
            <a:ext cx="178400" cy="256809"/>
            <a:chOff x="6718575" y="2318625"/>
            <a:chExt cx="256950" cy="407375"/>
          </a:xfrm>
        </p:grpSpPr>
        <p:sp>
          <p:nvSpPr>
            <p:cNvPr id="307" name="Google Shape;307;p3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8" name="Google Shape;308;p3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9" name="Google Shape;309;p3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0" name="Google Shape;310;p3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1" name="Google Shape;311;p3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2" name="Google Shape;312;p3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3" name="Google Shape;313;p3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4" name="Google Shape;314;p3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15" name="Google Shape;315;p31"/>
          <p:cNvGrpSpPr/>
          <p:nvPr/>
        </p:nvGrpSpPr>
        <p:grpSpPr>
          <a:xfrm>
            <a:off x="3443182" y="2957059"/>
            <a:ext cx="373724" cy="325507"/>
            <a:chOff x="5233525" y="4954450"/>
            <a:chExt cx="538275" cy="516350"/>
          </a:xfrm>
        </p:grpSpPr>
        <p:sp>
          <p:nvSpPr>
            <p:cNvPr id="316" name="Google Shape;316;p31"/>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7" name="Google Shape;317;p31"/>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8" name="Google Shape;318;p31"/>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9" name="Google Shape;319;p31"/>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0" name="Google Shape;320;p31"/>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1" name="Google Shape;321;p31"/>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2" name="Google Shape;322;p31"/>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3" name="Google Shape;323;p31"/>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4" name="Google Shape;324;p31"/>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5" name="Google Shape;325;p31"/>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6" name="Google Shape;326;p31"/>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27" name="Google Shape;327;p31"/>
          <p:cNvGrpSpPr/>
          <p:nvPr/>
        </p:nvGrpSpPr>
        <p:grpSpPr>
          <a:xfrm>
            <a:off x="3481679" y="1347984"/>
            <a:ext cx="296779" cy="282530"/>
            <a:chOff x="5961125" y="1623900"/>
            <a:chExt cx="427450" cy="448175"/>
          </a:xfrm>
        </p:grpSpPr>
        <p:sp>
          <p:nvSpPr>
            <p:cNvPr id="328" name="Google Shape;328;p31"/>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9" name="Google Shape;329;p31"/>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0" name="Google Shape;330;p31"/>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1" name="Google Shape;331;p31"/>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2" name="Google Shape;332;p31"/>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3" name="Google Shape;333;p31"/>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4" name="Google Shape;334;p31"/>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35" name="Google Shape;335;p31"/>
          <p:cNvGrpSpPr/>
          <p:nvPr/>
        </p:nvGrpSpPr>
        <p:grpSpPr>
          <a:xfrm>
            <a:off x="6038252" y="1367195"/>
            <a:ext cx="285791" cy="244138"/>
            <a:chOff x="5972700" y="2330200"/>
            <a:chExt cx="411625" cy="387275"/>
          </a:xfrm>
        </p:grpSpPr>
        <p:sp>
          <p:nvSpPr>
            <p:cNvPr id="336" name="Google Shape;336;p3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7" name="Google Shape;337;p3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08694-DB95-4F48-9321-008B96E6D3A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0543B12-EDEC-47C5-9C6A-E0CBB37A9EDD}"/>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B10DFFFD-448F-4A7E-A27A-1F7F11D4A268}"/>
              </a:ext>
            </a:extLst>
          </p:cNvPr>
          <p:cNvPicPr>
            <a:picLocks noChangeAspect="1"/>
          </p:cNvPicPr>
          <p:nvPr/>
        </p:nvPicPr>
        <p:blipFill>
          <a:blip r:embed="rId2"/>
          <a:stretch>
            <a:fillRect/>
          </a:stretch>
        </p:blipFill>
        <p:spPr>
          <a:xfrm>
            <a:off x="822174" y="0"/>
            <a:ext cx="6848488" cy="5143500"/>
          </a:xfrm>
          <a:prstGeom prst="rect">
            <a:avLst/>
          </a:prstGeom>
        </p:spPr>
      </p:pic>
    </p:spTree>
    <p:extLst>
      <p:ext uri="{BB962C8B-B14F-4D97-AF65-F5344CB8AC3E}">
        <p14:creationId xmlns:p14="http://schemas.microsoft.com/office/powerpoint/2010/main" val="788749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178345" y="-347185"/>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600" dirty="0">
                <a:solidFill>
                  <a:srgbClr val="002060"/>
                </a:solidFill>
                <a:latin typeface="Roboto Slab" panose="020B0604020202020204" charset="0"/>
                <a:ea typeface="Roboto Slab" panose="020B0604020202020204" charset="0"/>
                <a:cs typeface="Khmer OS Muol Light" panose="02000500000000020004" pitchFamily="2" charset="0"/>
              </a:rPr>
              <a:t>Open Data Source </a:t>
            </a:r>
            <a:r>
              <a:rPr lang="en-US" sz="2400" dirty="0">
                <a:solidFill>
                  <a:srgbClr val="002060"/>
                </a:solidFill>
                <a:latin typeface="Roboto Slab" panose="020B0604020202020204" charset="0"/>
                <a:ea typeface="Roboto Slab" panose="020B0604020202020204" charset="0"/>
                <a:cs typeface="Khmer OS Muol Light" panose="02000500000000020004" pitchFamily="2" charset="0"/>
              </a:rPr>
              <a:t>   </a:t>
            </a:r>
            <a:endParaRPr lang="en-US" sz="3600" dirty="0">
              <a:solidFill>
                <a:srgbClr val="002060"/>
              </a:solidFill>
              <a:latin typeface="Roboto Slab" panose="020B0604020202020204" charset="0"/>
              <a:ea typeface="Roboto Slab" panose="020B0604020202020204" charset="0"/>
              <a:cs typeface="Khmer OS Muol Light" panose="02000500000000020004" pitchFamily="2" charset="0"/>
            </a:endParaRPr>
          </a:p>
        </p:txBody>
      </p:sp>
      <p:pic>
        <p:nvPicPr>
          <p:cNvPr id="6" name="Picture 5">
            <a:extLst>
              <a:ext uri="{FF2B5EF4-FFF2-40B4-BE49-F238E27FC236}">
                <a16:creationId xmlns:a16="http://schemas.microsoft.com/office/drawing/2014/main" id="{562FA7BB-C718-41A7-9B5D-CCBD293CA4E6}"/>
              </a:ext>
            </a:extLst>
          </p:cNvPr>
          <p:cNvPicPr>
            <a:picLocks noChangeAspect="1"/>
          </p:cNvPicPr>
          <p:nvPr/>
        </p:nvPicPr>
        <p:blipFill>
          <a:blip r:embed="rId3"/>
          <a:stretch>
            <a:fillRect/>
          </a:stretch>
        </p:blipFill>
        <p:spPr>
          <a:xfrm>
            <a:off x="0" y="907970"/>
            <a:ext cx="9144000" cy="4038681"/>
          </a:xfrm>
          <a:prstGeom prst="rect">
            <a:avLst/>
          </a:prstGeom>
        </p:spPr>
      </p:pic>
      <p:pic>
        <p:nvPicPr>
          <p:cNvPr id="2" name="Picture 1">
            <a:extLst>
              <a:ext uri="{FF2B5EF4-FFF2-40B4-BE49-F238E27FC236}">
                <a16:creationId xmlns:a16="http://schemas.microsoft.com/office/drawing/2014/main" id="{F6658E62-753C-49F2-9D81-1D9992EADABE}"/>
              </a:ext>
            </a:extLst>
          </p:cNvPr>
          <p:cNvPicPr>
            <a:picLocks noChangeAspect="1"/>
          </p:cNvPicPr>
          <p:nvPr/>
        </p:nvPicPr>
        <p:blipFill>
          <a:blip r:embed="rId4"/>
          <a:stretch>
            <a:fillRect/>
          </a:stretch>
        </p:blipFill>
        <p:spPr>
          <a:xfrm>
            <a:off x="0" y="907970"/>
            <a:ext cx="9144000" cy="4235481"/>
          </a:xfrm>
          <a:prstGeom prst="rect">
            <a:avLst/>
          </a:prstGeom>
        </p:spPr>
      </p:pic>
    </p:spTree>
    <p:extLst>
      <p:ext uri="{BB962C8B-B14F-4D97-AF65-F5344CB8AC3E}">
        <p14:creationId xmlns:p14="http://schemas.microsoft.com/office/powerpoint/2010/main" val="2318175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178345" y="-292864"/>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600" dirty="0">
                <a:solidFill>
                  <a:srgbClr val="002060"/>
                </a:solidFill>
                <a:latin typeface="Roboto Slab" panose="020B0604020202020204" charset="0"/>
                <a:ea typeface="Roboto Slab" panose="020B0604020202020204" charset="0"/>
                <a:cs typeface="Khmer OS Muol Light" panose="02000500000000020004" pitchFamily="2" charset="0"/>
              </a:rPr>
              <a:t>Number of Health Care Centers </a:t>
            </a:r>
            <a:r>
              <a:rPr lang="en-US" sz="2400" dirty="0">
                <a:solidFill>
                  <a:srgbClr val="002060"/>
                </a:solidFill>
                <a:latin typeface="Roboto Slab" panose="020B0604020202020204" charset="0"/>
                <a:ea typeface="Roboto Slab" panose="020B0604020202020204" charset="0"/>
                <a:cs typeface="Khmer OS Muol Light" panose="02000500000000020004" pitchFamily="2" charset="0"/>
              </a:rPr>
              <a:t>   </a:t>
            </a:r>
            <a:endParaRPr lang="en-US" sz="3600" dirty="0">
              <a:solidFill>
                <a:srgbClr val="002060"/>
              </a:solidFill>
              <a:latin typeface="Roboto Slab" panose="020B0604020202020204" charset="0"/>
              <a:ea typeface="Roboto Slab" panose="020B0604020202020204" charset="0"/>
              <a:cs typeface="Khmer OS Muol Light" panose="02000500000000020004" pitchFamily="2" charset="0"/>
            </a:endParaRPr>
          </a:p>
        </p:txBody>
      </p:sp>
      <p:sp>
        <p:nvSpPr>
          <p:cNvPr id="2" name="Rectangle 1">
            <a:extLst>
              <a:ext uri="{FF2B5EF4-FFF2-40B4-BE49-F238E27FC236}">
                <a16:creationId xmlns:a16="http://schemas.microsoft.com/office/drawing/2014/main" id="{47BB9FBF-257A-4C4A-AC24-0E7D175701B8}"/>
              </a:ext>
            </a:extLst>
          </p:cNvPr>
          <p:cNvSpPr/>
          <p:nvPr/>
        </p:nvSpPr>
        <p:spPr>
          <a:xfrm>
            <a:off x="263770" y="3876604"/>
            <a:ext cx="8733692" cy="200055"/>
          </a:xfrm>
          <a:prstGeom prst="rect">
            <a:avLst/>
          </a:prstGeom>
        </p:spPr>
        <p:txBody>
          <a:bodyPr wrap="square">
            <a:spAutoFit/>
          </a:bodyPr>
          <a:lstStyle/>
          <a:p>
            <a:r>
              <a:rPr lang="en-US" sz="700" dirty="0">
                <a:hlinkClick r:id="rId3"/>
              </a:rPr>
              <a:t>https://data.opendevelopmentcambodia.net/dataset/health-facility-of-cambodia-2010/resource/f2ca35cd-340f-4dc5-a9e7-5c8fa72b6a21/view/c4325365-df35-468d-9df3-0dd46d960891</a:t>
            </a:r>
            <a:endParaRPr lang="en-US" sz="700" dirty="0"/>
          </a:p>
        </p:txBody>
      </p:sp>
      <p:pic>
        <p:nvPicPr>
          <p:cNvPr id="3" name="Picture 2">
            <a:extLst>
              <a:ext uri="{FF2B5EF4-FFF2-40B4-BE49-F238E27FC236}">
                <a16:creationId xmlns:a16="http://schemas.microsoft.com/office/drawing/2014/main" id="{3D2806A2-D94E-4958-90F5-4BFE6779CDBB}"/>
              </a:ext>
            </a:extLst>
          </p:cNvPr>
          <p:cNvPicPr>
            <a:picLocks noChangeAspect="1"/>
          </p:cNvPicPr>
          <p:nvPr/>
        </p:nvPicPr>
        <p:blipFill>
          <a:blip r:embed="rId4"/>
          <a:stretch>
            <a:fillRect/>
          </a:stretch>
        </p:blipFill>
        <p:spPr>
          <a:xfrm>
            <a:off x="627183" y="795204"/>
            <a:ext cx="7543801" cy="3096101"/>
          </a:xfrm>
          <a:prstGeom prst="rect">
            <a:avLst/>
          </a:prstGeom>
        </p:spPr>
      </p:pic>
    </p:spTree>
    <p:extLst>
      <p:ext uri="{BB962C8B-B14F-4D97-AF65-F5344CB8AC3E}">
        <p14:creationId xmlns:p14="http://schemas.microsoft.com/office/powerpoint/2010/main" val="1331314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424529" y="88136"/>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000" dirty="0">
                <a:solidFill>
                  <a:srgbClr val="002060"/>
                </a:solidFill>
                <a:latin typeface="Roboto Slab" panose="020B0604020202020204" charset="0"/>
                <a:ea typeface="Roboto Slab" panose="020B0604020202020204" charset="0"/>
                <a:cs typeface="Khmer OS Muol Light" panose="02000500000000020004" pitchFamily="2" charset="0"/>
              </a:rPr>
              <a:t>Distance from home to health care center </a:t>
            </a:r>
            <a:r>
              <a:rPr lang="en-US" sz="1100" dirty="0">
                <a:solidFill>
                  <a:srgbClr val="444444"/>
                </a:solidFill>
                <a:latin typeface="Khmer OS Muol Light" panose="02000500000000020004" pitchFamily="2" charset="0"/>
                <a:cs typeface="Khmer OS Muol Light" panose="02000500000000020004" pitchFamily="2" charset="0"/>
              </a:rPr>
              <a:t>(</a:t>
            </a:r>
            <a:r>
              <a:rPr lang="km-KH" sz="1100" dirty="0">
                <a:solidFill>
                  <a:srgbClr val="444444"/>
                </a:solidFill>
                <a:latin typeface="Khmer OS Muol Light" panose="02000500000000020004" pitchFamily="2" charset="0"/>
                <a:cs typeface="Khmer OS Muol Light" panose="02000500000000020004" pitchFamily="2" charset="0"/>
              </a:rPr>
              <a:t>សំណុំទិន្នន័យនេះ ផ្តល់នូវព័ត៌មានទាក់ទងនឹង លទ្ធភាពដែលអាចទៅកាន់មណ្ឌលសុខភាព នៅទូទាំងប្រទេសកម្ពុជា ដោយដកស្រង់ចេញពី អង្គការសុខភាពពិភពលោក (</a:t>
            </a:r>
            <a:r>
              <a:rPr lang="en-US" sz="1100" dirty="0">
                <a:solidFill>
                  <a:srgbClr val="444444"/>
                </a:solidFill>
                <a:latin typeface="Khmer OS Muol Light" panose="02000500000000020004" pitchFamily="2" charset="0"/>
                <a:cs typeface="Khmer OS Muol Light" panose="02000500000000020004" pitchFamily="2" charset="0"/>
              </a:rPr>
              <a:t>WHO)</a:t>
            </a:r>
            <a:r>
              <a:rPr lang="km-KH" sz="1100" dirty="0">
                <a:solidFill>
                  <a:srgbClr val="444444"/>
                </a:solidFill>
                <a:latin typeface="Khmer OS Muol Light" panose="02000500000000020004" pitchFamily="2" charset="0"/>
                <a:cs typeface="Khmer OS Muol Light" panose="02000500000000020004" pitchFamily="2" charset="0"/>
              </a:rPr>
              <a:t>។ អង្គការទិន្នន័យអំពីការអភិវឌ្ឍ...</a:t>
            </a:r>
            <a:r>
              <a:rPr lang="en-US" sz="1100" dirty="0">
                <a:solidFill>
                  <a:srgbClr val="444444"/>
                </a:solidFill>
                <a:latin typeface="Khmer OS Muol Light" panose="02000500000000020004" pitchFamily="2" charset="0"/>
                <a:cs typeface="Khmer OS Muol Light" panose="02000500000000020004" pitchFamily="2" charset="0"/>
              </a:rPr>
              <a:t>)</a:t>
            </a:r>
            <a:endParaRPr lang="en-US" sz="1100" dirty="0">
              <a:latin typeface="Khmer OS Muol Light" panose="02000500000000020004" pitchFamily="2" charset="0"/>
              <a:cs typeface="Khmer OS Muol Light" panose="02000500000000020004" pitchFamily="2" charset="0"/>
            </a:endParaRPr>
          </a:p>
          <a:p>
            <a:endParaRPr lang="en-US" sz="1400" dirty="0">
              <a:solidFill>
                <a:srgbClr val="002060"/>
              </a:solidFill>
              <a:latin typeface="Khmer OS Muol Light" panose="02000500000000020004" pitchFamily="2" charset="0"/>
              <a:ea typeface="Roboto Slab" panose="020B0604020202020204" charset="0"/>
              <a:cs typeface="Khmer OS Muol Light" panose="02000500000000020004" pitchFamily="2" charset="0"/>
            </a:endParaRPr>
          </a:p>
        </p:txBody>
      </p:sp>
      <p:pic>
        <p:nvPicPr>
          <p:cNvPr id="7" name="Picture 6">
            <a:extLst>
              <a:ext uri="{FF2B5EF4-FFF2-40B4-BE49-F238E27FC236}">
                <a16:creationId xmlns:a16="http://schemas.microsoft.com/office/drawing/2014/main" id="{8575548C-C28C-4685-A66F-772871E021A0}"/>
              </a:ext>
            </a:extLst>
          </p:cNvPr>
          <p:cNvPicPr>
            <a:picLocks noChangeAspect="1"/>
          </p:cNvPicPr>
          <p:nvPr/>
        </p:nvPicPr>
        <p:blipFill>
          <a:blip r:embed="rId3"/>
          <a:stretch>
            <a:fillRect/>
          </a:stretch>
        </p:blipFill>
        <p:spPr>
          <a:xfrm>
            <a:off x="509954" y="944351"/>
            <a:ext cx="6787661" cy="3766119"/>
          </a:xfrm>
          <a:prstGeom prst="rect">
            <a:avLst/>
          </a:prstGeom>
        </p:spPr>
      </p:pic>
    </p:spTree>
    <p:extLst>
      <p:ext uri="{BB962C8B-B14F-4D97-AF65-F5344CB8AC3E}">
        <p14:creationId xmlns:p14="http://schemas.microsoft.com/office/powerpoint/2010/main" val="3287911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p>
          <a:p>
            <a:pPr marL="0" lvl="0" indent="0" algn="l" rtl="0">
              <a:spcBef>
                <a:spcPts val="0"/>
              </a:spcBef>
              <a:spcAft>
                <a:spcPts val="0"/>
              </a:spcAft>
              <a:buNone/>
            </a:pPr>
            <a:r>
              <a:rPr lang="en-US" dirty="0"/>
              <a:t>Introduction </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2287517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403618" y="2336568"/>
            <a:ext cx="7610842" cy="905685"/>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km-KH" sz="3600" dirty="0">
                <a:latin typeface="Khmer OS Moul Light" panose="020B0604020202020204" charset="0"/>
                <a:ea typeface="Roboto Slab" panose="020B0604020202020204" charset="0"/>
                <a:cs typeface="Khmer OS Moul Light" panose="020B0604020202020204" charset="0"/>
              </a:rPr>
              <a:t>អំពីវិទ្យាស្ថានបច្ចេកវិទ្យាកម្ពុជា</a:t>
            </a:r>
            <a:endParaRPr sz="3600" dirty="0">
              <a:latin typeface="Khmer OS Moul Light" panose="020B0604020202020204" charset="0"/>
              <a:ea typeface="Roboto Slab" panose="020B0604020202020204" charset="0"/>
              <a:cs typeface="Khmer OS Moul Light" panose="020B0604020202020204" charset="0"/>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2" name="Picture 1">
            <a:extLst>
              <a:ext uri="{FF2B5EF4-FFF2-40B4-BE49-F238E27FC236}">
                <a16:creationId xmlns:a16="http://schemas.microsoft.com/office/drawing/2014/main" id="{1237CD5F-8734-4C1E-8A5C-C58AF8ADF3CD}"/>
              </a:ext>
            </a:extLst>
          </p:cNvPr>
          <p:cNvPicPr>
            <a:picLocks noChangeAspect="1"/>
          </p:cNvPicPr>
          <p:nvPr/>
        </p:nvPicPr>
        <p:blipFill>
          <a:blip r:embed="rId3"/>
          <a:stretch>
            <a:fillRect/>
          </a:stretch>
        </p:blipFill>
        <p:spPr>
          <a:xfrm>
            <a:off x="58615" y="1274763"/>
            <a:ext cx="9144000" cy="3671888"/>
          </a:xfrm>
          <a:prstGeom prst="rect">
            <a:avLst/>
          </a:prstGeom>
        </p:spPr>
      </p:pic>
      <p:sp>
        <p:nvSpPr>
          <p:cNvPr id="5" name="Title 1033">
            <a:extLst>
              <a:ext uri="{FF2B5EF4-FFF2-40B4-BE49-F238E27FC236}">
                <a16:creationId xmlns:a16="http://schemas.microsoft.com/office/drawing/2014/main" id="{BFC14749-0FBF-492B-950D-66371D3A5490}"/>
              </a:ext>
            </a:extLst>
          </p:cNvPr>
          <p:cNvSpPr txBox="1">
            <a:spLocks/>
          </p:cNvSpPr>
          <p:nvPr/>
        </p:nvSpPr>
        <p:spPr>
          <a:xfrm>
            <a:off x="424529" y="88136"/>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600" dirty="0">
                <a:solidFill>
                  <a:srgbClr val="002060"/>
                </a:solidFill>
                <a:latin typeface="Roboto Slab" panose="020B0604020202020204" charset="0"/>
                <a:ea typeface="Roboto Slab" panose="020B0604020202020204" charset="0"/>
                <a:cs typeface="Khmer OS Muol Light" panose="02000500000000020004" pitchFamily="2" charset="0"/>
              </a:rPr>
              <a:t>Covid-19 Vaccination Action Plan</a:t>
            </a:r>
          </a:p>
        </p:txBody>
      </p:sp>
    </p:spTree>
    <p:extLst>
      <p:ext uri="{BB962C8B-B14F-4D97-AF65-F5344CB8AC3E}">
        <p14:creationId xmlns:p14="http://schemas.microsoft.com/office/powerpoint/2010/main" val="3036726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sz="6000" dirty="0">
              <a:solidFill>
                <a:schemeClr val="accent4"/>
              </a:solidFill>
            </a:endParaRPr>
          </a:p>
          <a:p>
            <a:pPr marL="0" lvl="0" indent="0" algn="l" rtl="0">
              <a:spcBef>
                <a:spcPts val="0"/>
              </a:spcBef>
              <a:spcAft>
                <a:spcPts val="0"/>
              </a:spcAft>
              <a:buNone/>
            </a:pPr>
            <a:r>
              <a:rPr lang="en-US" sz="4000" dirty="0"/>
              <a:t>Budget Plan</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1950481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424529" y="88136"/>
            <a:ext cx="8276126"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600" dirty="0">
                <a:solidFill>
                  <a:srgbClr val="002060"/>
                </a:solidFill>
                <a:latin typeface="Roboto Slab" panose="020B0604020202020204" charset="0"/>
                <a:ea typeface="Roboto Slab" panose="020B0604020202020204" charset="0"/>
                <a:cs typeface="Khmer OS Muol Light" panose="02000500000000020004" pitchFamily="2" charset="0"/>
              </a:rPr>
              <a:t>Expenditure Profile </a:t>
            </a:r>
            <a:r>
              <a:rPr lang="en-US" sz="800" dirty="0">
                <a:solidFill>
                  <a:srgbClr val="002060"/>
                </a:solidFill>
                <a:latin typeface="Roboto Slab" panose="020B0604020202020204" charset="0"/>
                <a:ea typeface="Roboto Slab" panose="020B0604020202020204" charset="0"/>
                <a:cs typeface="Khmer OS Muol Light" panose="02000500000000020004" pitchFamily="2" charset="0"/>
              </a:rPr>
              <a:t>(https://apps.who.int/nha/database/country_profile/Index/en)</a:t>
            </a:r>
            <a:endParaRPr lang="en-US" sz="3600" dirty="0">
              <a:solidFill>
                <a:srgbClr val="002060"/>
              </a:solidFill>
              <a:latin typeface="Roboto Slab" panose="020B0604020202020204" charset="0"/>
              <a:ea typeface="Roboto Slab" panose="020B0604020202020204" charset="0"/>
              <a:cs typeface="Khmer OS Muol Light" panose="02000500000000020004" pitchFamily="2" charset="0"/>
            </a:endParaRPr>
          </a:p>
        </p:txBody>
      </p:sp>
      <p:pic>
        <p:nvPicPr>
          <p:cNvPr id="6" name="Picture 5">
            <a:extLst>
              <a:ext uri="{FF2B5EF4-FFF2-40B4-BE49-F238E27FC236}">
                <a16:creationId xmlns:a16="http://schemas.microsoft.com/office/drawing/2014/main" id="{479DAA38-52C0-41C7-AC03-51FA690BACEC}"/>
              </a:ext>
            </a:extLst>
          </p:cNvPr>
          <p:cNvPicPr>
            <a:picLocks noChangeAspect="1"/>
          </p:cNvPicPr>
          <p:nvPr/>
        </p:nvPicPr>
        <p:blipFill>
          <a:blip r:embed="rId3"/>
          <a:stretch>
            <a:fillRect/>
          </a:stretch>
        </p:blipFill>
        <p:spPr>
          <a:xfrm>
            <a:off x="6342335" y="1435404"/>
            <a:ext cx="2683902" cy="2464649"/>
          </a:xfrm>
          <a:prstGeom prst="rect">
            <a:avLst/>
          </a:prstGeom>
        </p:spPr>
      </p:pic>
      <p:pic>
        <p:nvPicPr>
          <p:cNvPr id="7" name="Picture 6">
            <a:extLst>
              <a:ext uri="{FF2B5EF4-FFF2-40B4-BE49-F238E27FC236}">
                <a16:creationId xmlns:a16="http://schemas.microsoft.com/office/drawing/2014/main" id="{B1298585-8B11-44ED-81FC-17C899E81BEC}"/>
              </a:ext>
            </a:extLst>
          </p:cNvPr>
          <p:cNvPicPr>
            <a:picLocks noChangeAspect="1"/>
          </p:cNvPicPr>
          <p:nvPr/>
        </p:nvPicPr>
        <p:blipFill>
          <a:blip r:embed="rId4"/>
          <a:stretch>
            <a:fillRect/>
          </a:stretch>
        </p:blipFill>
        <p:spPr>
          <a:xfrm>
            <a:off x="117763" y="1435405"/>
            <a:ext cx="6153173" cy="2464650"/>
          </a:xfrm>
          <a:prstGeom prst="rect">
            <a:avLst/>
          </a:prstGeom>
        </p:spPr>
      </p:pic>
    </p:spTree>
    <p:extLst>
      <p:ext uri="{BB962C8B-B14F-4D97-AF65-F5344CB8AC3E}">
        <p14:creationId xmlns:p14="http://schemas.microsoft.com/office/powerpoint/2010/main" val="1468048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2"/>
          <p:cNvSpPr/>
          <p:nvPr/>
        </p:nvSpPr>
        <p:spPr>
          <a:xfrm>
            <a:off x="6043696" y="2464275"/>
            <a:ext cx="2572500" cy="2496900"/>
          </a:xfrm>
          <a:prstGeom prst="ellipse">
            <a:avLst/>
          </a:prstGeom>
          <a:noFill/>
          <a:ln w="9525" cap="flat" cmpd="sng">
            <a:solidFill>
              <a:srgbClr val="ECEFF1"/>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rPr>
              <a:t>.</a:t>
            </a:r>
            <a:endParaRPr kumimoji="0" sz="1800" b="0" i="0" u="none" strike="noStrike" kern="0" cap="none" spc="0" normalizeH="0" baseline="0" noProof="0" dirty="0">
              <a:ln>
                <a:noFill/>
              </a:ln>
              <a:solidFill>
                <a:srgbClr val="FFFFFF"/>
              </a:solidFill>
              <a:effectLst/>
              <a:uLnTx/>
              <a:uFillTx/>
              <a:latin typeface="Roboto Slab"/>
              <a:ea typeface="Roboto Slab"/>
              <a:cs typeface="Roboto Slab"/>
              <a:sym typeface="Roboto Slab"/>
            </a:endParaRP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0091EA"/>
                </a:solidFill>
                <a:effectLst/>
                <a:uLnTx/>
                <a:uFillTx/>
                <a:latin typeface="Source Sans Pro"/>
                <a:ea typeface="Source Sans Pro"/>
                <a:sym typeface="Source Sans Pr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300" b="1" i="0" u="none" strike="noStrike" kern="0" cap="none" spc="0" normalizeH="0" baseline="0" noProof="0">
              <a:ln>
                <a:noFill/>
              </a:ln>
              <a:solidFill>
                <a:srgbClr val="0091EA"/>
              </a:solidFill>
              <a:effectLst/>
              <a:uLnTx/>
              <a:uFillTx/>
              <a:latin typeface="Source Sans Pro"/>
              <a:ea typeface="Source Sans Pro"/>
              <a:sym typeface="Source Sans Pro"/>
            </a:endParaRPr>
          </a:p>
        </p:txBody>
      </p:sp>
      <p:pic>
        <p:nvPicPr>
          <p:cNvPr id="4" name="Picture 3">
            <a:extLst>
              <a:ext uri="{FF2B5EF4-FFF2-40B4-BE49-F238E27FC236}">
                <a16:creationId xmlns:a16="http://schemas.microsoft.com/office/drawing/2014/main" id="{4599F6AA-8D9A-410C-8D4A-95FFC3FD8821}"/>
              </a:ext>
            </a:extLst>
          </p:cNvPr>
          <p:cNvPicPr>
            <a:picLocks noChangeAspect="1"/>
          </p:cNvPicPr>
          <p:nvPr/>
        </p:nvPicPr>
        <p:blipFill>
          <a:blip r:embed="rId4"/>
          <a:stretch>
            <a:fillRect/>
          </a:stretch>
        </p:blipFill>
        <p:spPr>
          <a:xfrm>
            <a:off x="6051830" y="2479832"/>
            <a:ext cx="2556232" cy="2515109"/>
          </a:xfrm>
          <a:prstGeom prst="rect">
            <a:avLst/>
          </a:prstGeom>
        </p:spPr>
      </p:pic>
      <p:sp>
        <p:nvSpPr>
          <p:cNvPr id="5" name="Google Shape;85;p14">
            <a:extLst>
              <a:ext uri="{FF2B5EF4-FFF2-40B4-BE49-F238E27FC236}">
                <a16:creationId xmlns:a16="http://schemas.microsoft.com/office/drawing/2014/main" id="{8AE40550-C9C0-4022-BCCD-E86544B1A78C}"/>
              </a:ext>
            </a:extLst>
          </p:cNvPr>
          <p:cNvSpPr txBox="1">
            <a:spLocks/>
          </p:cNvSpPr>
          <p:nvPr/>
        </p:nvSpPr>
        <p:spPr>
          <a:xfrm>
            <a:off x="486235" y="764923"/>
            <a:ext cx="56421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4400" b="1" dirty="0">
                <a:latin typeface="Roboto Slab" panose="020B0604020202020204" charset="0"/>
                <a:ea typeface="Roboto Slab" panose="020B0604020202020204" charset="0"/>
                <a:cs typeface="Khmer OS Moul Light" panose="020B0604020202020204" charset="0"/>
              </a:rPr>
              <a:t>Thank You</a:t>
            </a:r>
            <a:r>
              <a:rPr lang="km-KH" sz="4400" b="1" dirty="0">
                <a:latin typeface="Khmer OS Moul Light" panose="020B0604020202020204" charset="0"/>
                <a:cs typeface="Khmer OS Moul Light" panose="020B0604020202020204" charset="0"/>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178345" y="-292864"/>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200" dirty="0"/>
              <a:t>Engage, Accelerate, Align, Account</a:t>
            </a:r>
          </a:p>
        </p:txBody>
      </p:sp>
      <p:pic>
        <p:nvPicPr>
          <p:cNvPr id="4" name="Picture 3">
            <a:extLst>
              <a:ext uri="{FF2B5EF4-FFF2-40B4-BE49-F238E27FC236}">
                <a16:creationId xmlns:a16="http://schemas.microsoft.com/office/drawing/2014/main" id="{DC863F7E-A12B-4A6F-8024-577D90D0EE15}"/>
              </a:ext>
            </a:extLst>
          </p:cNvPr>
          <p:cNvPicPr>
            <a:picLocks noChangeAspect="1"/>
          </p:cNvPicPr>
          <p:nvPr/>
        </p:nvPicPr>
        <p:blipFill>
          <a:blip r:embed="rId3"/>
          <a:stretch>
            <a:fillRect/>
          </a:stretch>
        </p:blipFill>
        <p:spPr>
          <a:xfrm>
            <a:off x="1987091" y="795204"/>
            <a:ext cx="5064872" cy="3955473"/>
          </a:xfrm>
          <a:prstGeom prst="rect">
            <a:avLst/>
          </a:prstGeom>
        </p:spPr>
      </p:pic>
    </p:spTree>
    <p:extLst>
      <p:ext uri="{BB962C8B-B14F-4D97-AF65-F5344CB8AC3E}">
        <p14:creationId xmlns:p14="http://schemas.microsoft.com/office/powerpoint/2010/main" val="42039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p>
          <a:p>
            <a:pPr marL="0" lvl="0" indent="0" algn="l" rtl="0">
              <a:spcBef>
                <a:spcPts val="0"/>
              </a:spcBef>
              <a:spcAft>
                <a:spcPts val="0"/>
              </a:spcAft>
              <a:buNone/>
            </a:pPr>
            <a:r>
              <a:rPr lang="en-US" dirty="0"/>
              <a:t>SDG 3: Methodology/Strategies</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3831534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2" name="Picture 1">
            <a:extLst>
              <a:ext uri="{FF2B5EF4-FFF2-40B4-BE49-F238E27FC236}">
                <a16:creationId xmlns:a16="http://schemas.microsoft.com/office/drawing/2014/main" id="{2A17EC92-9D76-425C-9FEC-2C1E7344C4D8}"/>
              </a:ext>
            </a:extLst>
          </p:cNvPr>
          <p:cNvPicPr>
            <a:picLocks noChangeAspect="1"/>
          </p:cNvPicPr>
          <p:nvPr/>
        </p:nvPicPr>
        <p:blipFill>
          <a:blip r:embed="rId3"/>
          <a:stretch>
            <a:fillRect/>
          </a:stretch>
        </p:blipFill>
        <p:spPr>
          <a:xfrm>
            <a:off x="1141268" y="192664"/>
            <a:ext cx="6362700" cy="4619625"/>
          </a:xfrm>
          <a:prstGeom prst="rect">
            <a:avLst/>
          </a:prstGeom>
        </p:spPr>
      </p:pic>
    </p:spTree>
    <p:extLst>
      <p:ext uri="{BB962C8B-B14F-4D97-AF65-F5344CB8AC3E}">
        <p14:creationId xmlns:p14="http://schemas.microsoft.com/office/powerpoint/2010/main" val="1772738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30"/>
          <p:cNvSpPr/>
          <p:nvPr/>
        </p:nvSpPr>
        <p:spPr>
          <a:xfrm>
            <a:off x="839750" y="1316881"/>
            <a:ext cx="1866600" cy="184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txBox="1">
            <a:spLocks noGrp="1"/>
          </p:cNvSpPr>
          <p:nvPr>
            <p:ph type="title"/>
          </p:nvPr>
        </p:nvSpPr>
        <p:spPr>
          <a:xfrm>
            <a:off x="168692" y="323417"/>
            <a:ext cx="5732236" cy="702600"/>
          </a:xfrm>
          <a:prstGeom prst="rect">
            <a:avLst/>
          </a:prstGeom>
        </p:spPr>
        <p:txBody>
          <a:bodyPr spcFirstLastPara="1" wrap="square" lIns="91425" tIns="91425" rIns="91425" bIns="91425" anchor="b" anchorCtr="0">
            <a:noAutofit/>
          </a:bodyPr>
          <a:lstStyle/>
          <a:p>
            <a:r>
              <a:rPr lang="en-US" b="1" dirty="0"/>
              <a:t>National strategic priorities of Cambodia: </a:t>
            </a:r>
            <a:br>
              <a:rPr lang="en-US" b="1" dirty="0"/>
            </a:br>
            <a:r>
              <a:rPr lang="en-US" sz="700" dirty="0"/>
              <a:t>The overarching policy goal of The Third Health Strategic Plan 2016–2020 (HSP3) of the Ministry of Health is “improved health outcomes of the population, with increased financial risk protection in access to quality health care services”. HSP3 is supported by four Health Development Goals:</a:t>
            </a:r>
            <a:endParaRPr dirty="0"/>
          </a:p>
        </p:txBody>
      </p:sp>
      <p:sp>
        <p:nvSpPr>
          <p:cNvPr id="275" name="Google Shape;275;p30"/>
          <p:cNvSpPr/>
          <p:nvPr/>
        </p:nvSpPr>
        <p:spPr>
          <a:xfrm>
            <a:off x="1003719" y="1479044"/>
            <a:ext cx="1538100" cy="1521300"/>
          </a:xfrm>
          <a:prstGeom prst="ellipse">
            <a:avLst/>
          </a:prstGeom>
          <a:noFill/>
          <a:ln w="9525"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263238"/>
                </a:solidFill>
                <a:latin typeface="Source Sans Pro"/>
                <a:ea typeface="Source Sans Pro"/>
                <a:cs typeface="Source Sans Pro"/>
                <a:sym typeface="Source Sans Pro"/>
              </a:rPr>
              <a:t>Goal 1</a:t>
            </a:r>
            <a:endParaRPr sz="1800" b="1" dirty="0">
              <a:solidFill>
                <a:srgbClr val="263238"/>
              </a:solidFill>
              <a:latin typeface="Source Sans Pro"/>
              <a:ea typeface="Source Sans Pro"/>
              <a:cs typeface="Source Sans Pro"/>
              <a:sym typeface="Source Sans Pro"/>
            </a:endParaRPr>
          </a:p>
        </p:txBody>
      </p:sp>
      <p:sp>
        <p:nvSpPr>
          <p:cNvPr id="276" name="Google Shape;276;p30"/>
          <p:cNvSpPr/>
          <p:nvPr/>
        </p:nvSpPr>
        <p:spPr>
          <a:xfrm>
            <a:off x="3065788" y="2386191"/>
            <a:ext cx="2002800" cy="1980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3241755" y="2560220"/>
            <a:ext cx="1650900" cy="1632900"/>
          </a:xfrm>
          <a:prstGeom prst="ellipse">
            <a:avLst/>
          </a:prstGeom>
          <a:noFill/>
          <a:ln w="28575"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 sz="1800" b="1" dirty="0">
              <a:solidFill>
                <a:srgbClr val="263238"/>
              </a:solidFill>
              <a:latin typeface="Source Sans Pro"/>
              <a:ea typeface="Source Sans Pro"/>
              <a:cs typeface="Source Sans Pro"/>
              <a:sym typeface="Source Sans Pro"/>
            </a:endParaRPr>
          </a:p>
          <a:p>
            <a:pPr marL="0" lvl="0" indent="0" algn="ctr" rtl="0">
              <a:spcBef>
                <a:spcPts val="0"/>
              </a:spcBef>
              <a:spcAft>
                <a:spcPts val="0"/>
              </a:spcAft>
              <a:buNone/>
            </a:pPr>
            <a:r>
              <a:rPr lang="en" sz="1800" b="1" dirty="0">
                <a:solidFill>
                  <a:srgbClr val="263238"/>
                </a:solidFill>
                <a:latin typeface="Source Sans Pro"/>
                <a:ea typeface="Source Sans Pro"/>
                <a:cs typeface="Source Sans Pro"/>
                <a:sym typeface="Source Sans Pro"/>
              </a:rPr>
              <a:t>Goal 2</a:t>
            </a:r>
            <a:endParaRPr sz="1800" b="1" dirty="0">
              <a:solidFill>
                <a:srgbClr val="263238"/>
              </a:solidFill>
              <a:latin typeface="Source Sans Pro"/>
              <a:ea typeface="Source Sans Pro"/>
              <a:cs typeface="Source Sans Pro"/>
              <a:sym typeface="Source Sans Pro"/>
            </a:endParaRPr>
          </a:p>
        </p:txBody>
      </p:sp>
      <p:sp>
        <p:nvSpPr>
          <p:cNvPr id="278" name="Google Shape;278;p30"/>
          <p:cNvSpPr/>
          <p:nvPr/>
        </p:nvSpPr>
        <p:spPr>
          <a:xfrm>
            <a:off x="5428026" y="624975"/>
            <a:ext cx="1930386" cy="1980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5596127" y="817021"/>
            <a:ext cx="1567795" cy="1569170"/>
          </a:xfrm>
          <a:prstGeom prst="ellipse">
            <a:avLst/>
          </a:prstGeom>
          <a:noFill/>
          <a:ln w="7620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263238"/>
                </a:solidFill>
                <a:latin typeface="Source Sans Pro"/>
                <a:ea typeface="Source Sans Pro"/>
                <a:cs typeface="Source Sans Pro"/>
                <a:sym typeface="Source Sans Pro"/>
              </a:rPr>
              <a:t>Goal 3</a:t>
            </a:r>
            <a:endParaRPr sz="1800" b="1" dirty="0">
              <a:solidFill>
                <a:srgbClr val="263238"/>
              </a:solidFill>
              <a:latin typeface="Source Sans Pro"/>
              <a:ea typeface="Source Sans Pro"/>
              <a:cs typeface="Source Sans Pro"/>
              <a:sym typeface="Source Sans Pro"/>
            </a:endParaRPr>
          </a:p>
        </p:txBody>
      </p:sp>
      <p:cxnSp>
        <p:nvCxnSpPr>
          <p:cNvPr id="280" name="Google Shape;280;p30"/>
          <p:cNvCxnSpPr/>
          <p:nvPr/>
        </p:nvCxnSpPr>
        <p:spPr>
          <a:xfrm>
            <a:off x="2479899" y="2565564"/>
            <a:ext cx="819000" cy="495300"/>
          </a:xfrm>
          <a:prstGeom prst="straightConnector1">
            <a:avLst/>
          </a:prstGeom>
          <a:noFill/>
          <a:ln w="9525" cap="flat" cmpd="sng">
            <a:solidFill>
              <a:srgbClr val="CFD8DC"/>
            </a:solidFill>
            <a:prstDash val="solid"/>
            <a:round/>
            <a:headEnd type="none" w="med" len="med"/>
            <a:tailEnd type="none" w="med" len="med"/>
          </a:ln>
        </p:spPr>
      </p:cxnSp>
      <p:cxnSp>
        <p:nvCxnSpPr>
          <p:cNvPr id="281" name="Google Shape;281;p30"/>
          <p:cNvCxnSpPr>
            <a:cxnSpLocks/>
            <a:endCxn id="278" idx="3"/>
          </p:cNvCxnSpPr>
          <p:nvPr/>
        </p:nvCxnSpPr>
        <p:spPr>
          <a:xfrm flipV="1">
            <a:off x="4746543" y="2315523"/>
            <a:ext cx="964181" cy="591310"/>
          </a:xfrm>
          <a:prstGeom prst="straightConnector1">
            <a:avLst/>
          </a:prstGeom>
          <a:noFill/>
          <a:ln w="28575" cap="flat" cmpd="sng">
            <a:solidFill>
              <a:srgbClr val="CFD8DC"/>
            </a:solidFill>
            <a:prstDash val="solid"/>
            <a:round/>
            <a:headEnd type="none" w="med" len="med"/>
            <a:tailEnd type="none" w="med" len="med"/>
          </a:ln>
        </p:spPr>
      </p:cxn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3" name="Google Shape;278;p30">
            <a:extLst>
              <a:ext uri="{FF2B5EF4-FFF2-40B4-BE49-F238E27FC236}">
                <a16:creationId xmlns:a16="http://schemas.microsoft.com/office/drawing/2014/main" id="{D0ED4CB9-15F5-4D51-9482-6F6F0C5A50E9}"/>
              </a:ext>
            </a:extLst>
          </p:cNvPr>
          <p:cNvSpPr/>
          <p:nvPr/>
        </p:nvSpPr>
        <p:spPr>
          <a:xfrm>
            <a:off x="7494418" y="3162481"/>
            <a:ext cx="1619664" cy="158737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9;p30">
            <a:extLst>
              <a:ext uri="{FF2B5EF4-FFF2-40B4-BE49-F238E27FC236}">
                <a16:creationId xmlns:a16="http://schemas.microsoft.com/office/drawing/2014/main" id="{BE8B17E8-6E12-42F4-A5B6-D39AABDDED7F}"/>
              </a:ext>
            </a:extLst>
          </p:cNvPr>
          <p:cNvSpPr/>
          <p:nvPr/>
        </p:nvSpPr>
        <p:spPr>
          <a:xfrm>
            <a:off x="7637203" y="3304250"/>
            <a:ext cx="1334093" cy="1303832"/>
          </a:xfrm>
          <a:prstGeom prst="ellipse">
            <a:avLst/>
          </a:prstGeom>
          <a:noFill/>
          <a:ln w="7620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263238"/>
                </a:solidFill>
                <a:latin typeface="Source Sans Pro"/>
                <a:ea typeface="Source Sans Pro"/>
                <a:cs typeface="Source Sans Pro"/>
                <a:sym typeface="Source Sans Pro"/>
              </a:rPr>
              <a:t>Goal 4</a:t>
            </a:r>
            <a:endParaRPr sz="1800" b="1" dirty="0">
              <a:solidFill>
                <a:srgbClr val="263238"/>
              </a:solidFill>
              <a:latin typeface="Source Sans Pro"/>
              <a:ea typeface="Source Sans Pro"/>
              <a:cs typeface="Source Sans Pro"/>
              <a:sym typeface="Source Sans Pro"/>
            </a:endParaRPr>
          </a:p>
        </p:txBody>
      </p:sp>
      <p:cxnSp>
        <p:nvCxnSpPr>
          <p:cNvPr id="16" name="Google Shape;281;p30">
            <a:extLst>
              <a:ext uri="{FF2B5EF4-FFF2-40B4-BE49-F238E27FC236}">
                <a16:creationId xmlns:a16="http://schemas.microsoft.com/office/drawing/2014/main" id="{4A8969EE-FC66-4F2F-88D5-DFC592E483F8}"/>
              </a:ext>
            </a:extLst>
          </p:cNvPr>
          <p:cNvCxnSpPr>
            <a:cxnSpLocks/>
            <a:endCxn id="13" idx="1"/>
          </p:cNvCxnSpPr>
          <p:nvPr/>
        </p:nvCxnSpPr>
        <p:spPr>
          <a:xfrm>
            <a:off x="7012327" y="2388179"/>
            <a:ext cx="719285" cy="1006767"/>
          </a:xfrm>
          <a:prstGeom prst="straightConnector1">
            <a:avLst/>
          </a:prstGeom>
          <a:noFill/>
          <a:ln w="28575" cap="flat" cmpd="sng">
            <a:solidFill>
              <a:srgbClr val="CFD8DC"/>
            </a:solidFill>
            <a:prstDash val="solid"/>
            <a:round/>
            <a:headEnd type="none" w="med" len="med"/>
            <a:tailEnd type="none" w="med" len="med"/>
          </a:ln>
        </p:spPr>
      </p:cxnSp>
      <p:sp>
        <p:nvSpPr>
          <p:cNvPr id="4" name="Rectangle 3">
            <a:extLst>
              <a:ext uri="{FF2B5EF4-FFF2-40B4-BE49-F238E27FC236}">
                <a16:creationId xmlns:a16="http://schemas.microsoft.com/office/drawing/2014/main" id="{D04D5541-E3BB-42D5-A5ED-41BCD9F9A306}"/>
              </a:ext>
            </a:extLst>
          </p:cNvPr>
          <p:cNvSpPr/>
          <p:nvPr/>
        </p:nvSpPr>
        <p:spPr>
          <a:xfrm>
            <a:off x="380153" y="3277623"/>
            <a:ext cx="2718816" cy="600164"/>
          </a:xfrm>
          <a:prstGeom prst="rect">
            <a:avLst/>
          </a:prstGeom>
        </p:spPr>
        <p:txBody>
          <a:bodyPr wrap="square">
            <a:spAutoFit/>
          </a:bodyPr>
          <a:lstStyle/>
          <a:p>
            <a:r>
              <a:rPr lang="en-US" sz="1100" dirty="0">
                <a:latin typeface="Roboto Slab" panose="020B0604020202020204" charset="0"/>
                <a:ea typeface="Roboto Slab" panose="020B0604020202020204" charset="0"/>
              </a:rPr>
              <a:t>Reduce maternal, newborn and child mortality, as well as malnutrition among women and children.</a:t>
            </a:r>
          </a:p>
        </p:txBody>
      </p:sp>
      <p:sp>
        <p:nvSpPr>
          <p:cNvPr id="5" name="Rectangle 4">
            <a:extLst>
              <a:ext uri="{FF2B5EF4-FFF2-40B4-BE49-F238E27FC236}">
                <a16:creationId xmlns:a16="http://schemas.microsoft.com/office/drawing/2014/main" id="{9A92568F-FEAA-4D84-8C26-C4A38A600743}"/>
              </a:ext>
            </a:extLst>
          </p:cNvPr>
          <p:cNvSpPr/>
          <p:nvPr/>
        </p:nvSpPr>
        <p:spPr>
          <a:xfrm>
            <a:off x="2991509" y="1806973"/>
            <a:ext cx="2460543" cy="600164"/>
          </a:xfrm>
          <a:prstGeom prst="rect">
            <a:avLst/>
          </a:prstGeom>
        </p:spPr>
        <p:txBody>
          <a:bodyPr wrap="square">
            <a:spAutoFit/>
          </a:bodyPr>
          <a:lstStyle/>
          <a:p>
            <a:r>
              <a:rPr lang="en-US" sz="1100" dirty="0">
                <a:latin typeface="Roboto Slab" panose="020B0604020202020204" charset="0"/>
                <a:ea typeface="Roboto Slab" panose="020B0604020202020204" charset="0"/>
              </a:rPr>
              <a:t>Reduce morbidity and mortality caused by communicable diseases.</a:t>
            </a:r>
          </a:p>
        </p:txBody>
      </p:sp>
      <p:sp>
        <p:nvSpPr>
          <p:cNvPr id="6" name="Rectangle 5">
            <a:extLst>
              <a:ext uri="{FF2B5EF4-FFF2-40B4-BE49-F238E27FC236}">
                <a16:creationId xmlns:a16="http://schemas.microsoft.com/office/drawing/2014/main" id="{09178853-6DD9-48B5-9842-E6788BD8DF8E}"/>
              </a:ext>
            </a:extLst>
          </p:cNvPr>
          <p:cNvSpPr/>
          <p:nvPr/>
        </p:nvSpPr>
        <p:spPr>
          <a:xfrm>
            <a:off x="4996054" y="2684512"/>
            <a:ext cx="2529840" cy="769441"/>
          </a:xfrm>
          <a:prstGeom prst="rect">
            <a:avLst/>
          </a:prstGeom>
        </p:spPr>
        <p:txBody>
          <a:bodyPr wrap="square">
            <a:spAutoFit/>
          </a:bodyPr>
          <a:lstStyle/>
          <a:p>
            <a:r>
              <a:rPr lang="en-US" sz="1100" dirty="0">
                <a:latin typeface="Roboto Slab" panose="020B0604020202020204" charset="0"/>
                <a:ea typeface="Roboto Slab" panose="020B0604020202020204" charset="0"/>
              </a:rPr>
              <a:t>Reduce morbidity and mortality caused by noncommunicable diseases and other public health problems.</a:t>
            </a:r>
          </a:p>
        </p:txBody>
      </p:sp>
      <p:sp>
        <p:nvSpPr>
          <p:cNvPr id="7" name="Rectangle 6">
            <a:extLst>
              <a:ext uri="{FF2B5EF4-FFF2-40B4-BE49-F238E27FC236}">
                <a16:creationId xmlns:a16="http://schemas.microsoft.com/office/drawing/2014/main" id="{BEE36888-AE13-4129-BAB2-78B22F3A4543}"/>
              </a:ext>
            </a:extLst>
          </p:cNvPr>
          <p:cNvSpPr/>
          <p:nvPr/>
        </p:nvSpPr>
        <p:spPr>
          <a:xfrm>
            <a:off x="7693171" y="2048999"/>
            <a:ext cx="1608507" cy="1107996"/>
          </a:xfrm>
          <a:prstGeom prst="rect">
            <a:avLst/>
          </a:prstGeom>
        </p:spPr>
        <p:txBody>
          <a:bodyPr wrap="square">
            <a:spAutoFit/>
          </a:bodyPr>
          <a:lstStyle/>
          <a:p>
            <a:r>
              <a:rPr lang="en-US" sz="1100" dirty="0">
                <a:latin typeface="Roboto Slab" panose="020B0604020202020204" charset="0"/>
                <a:ea typeface="Roboto Slab" panose="020B0604020202020204" charset="0"/>
              </a:rPr>
              <a:t>Increase access to and utilization of affordable quality health services with reduced financial burden.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344255" y="1706065"/>
            <a:ext cx="6713400" cy="819900"/>
          </a:xfrm>
          <a:prstGeom prst="rect">
            <a:avLst/>
          </a:prstGeom>
        </p:spPr>
        <p:txBody>
          <a:bodyPr spcFirstLastPara="1" wrap="square" lIns="91425" tIns="91425" rIns="91425" bIns="91425" anchor="t" anchorCtr="0">
            <a:noAutofit/>
          </a:bodyPr>
          <a:lstStyle/>
          <a:p>
            <a:pPr marL="0" indent="0" fontAlgn="base">
              <a:buNone/>
            </a:pPr>
            <a:r>
              <a:rPr lang="en-US" sz="1800" b="1" i="0" dirty="0">
                <a:solidFill>
                  <a:srgbClr val="0070C0"/>
                </a:solidFill>
              </a:rPr>
              <a:t>Existing facing Problem -&gt;Objectives -&gt;Solution</a:t>
            </a:r>
            <a:endParaRPr lang="en-US" sz="1800" i="0" dirty="0">
              <a:solidFill>
                <a:srgbClr val="C00000"/>
              </a:solidFill>
            </a:endParaRPr>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935508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269492" y="104052"/>
            <a:ext cx="8605015" cy="8196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b="1" dirty="0"/>
              <a:t>Timeframe (have clear activities for each targets)</a:t>
            </a:r>
            <a:br>
              <a:rPr lang="en-US" sz="2800" b="1" dirty="0"/>
            </a:br>
            <a:r>
              <a:rPr lang="en-US" sz="2800" b="1" dirty="0"/>
              <a:t>Problem -&gt; Objectives -&gt; Action for solution </a:t>
            </a:r>
            <a:endParaRPr sz="2800" b="1" dirty="0"/>
          </a:p>
        </p:txBody>
      </p:sp>
      <p:sp>
        <p:nvSpPr>
          <p:cNvPr id="500" name="Google Shape;500;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graphicFrame>
        <p:nvGraphicFramePr>
          <p:cNvPr id="2" name="Table 2">
            <a:extLst>
              <a:ext uri="{FF2B5EF4-FFF2-40B4-BE49-F238E27FC236}">
                <a16:creationId xmlns:a16="http://schemas.microsoft.com/office/drawing/2014/main" id="{9B0FF7CA-32EC-4068-BD47-67FAA17BC7B3}"/>
              </a:ext>
            </a:extLst>
          </p:cNvPr>
          <p:cNvGraphicFramePr>
            <a:graphicFrameLocks noGrp="1"/>
          </p:cNvGraphicFramePr>
          <p:nvPr>
            <p:extLst>
              <p:ext uri="{D42A27DB-BD31-4B8C-83A1-F6EECF244321}">
                <p14:modId xmlns:p14="http://schemas.microsoft.com/office/powerpoint/2010/main" val="3731024944"/>
              </p:ext>
            </p:extLst>
          </p:nvPr>
        </p:nvGraphicFramePr>
        <p:xfrm>
          <a:off x="415636" y="1007972"/>
          <a:ext cx="8167256" cy="3657600"/>
        </p:xfrm>
        <a:graphic>
          <a:graphicData uri="http://schemas.openxmlformats.org/drawingml/2006/table">
            <a:tbl>
              <a:tblPr firstRow="1" bandRow="1">
                <a:tableStyleId>{701FB10D-A61A-4DE4-8506-F670E7A89527}</a:tableStyleId>
              </a:tblPr>
              <a:tblGrid>
                <a:gridCol w="1087582">
                  <a:extLst>
                    <a:ext uri="{9D8B030D-6E8A-4147-A177-3AD203B41FA5}">
                      <a16:colId xmlns:a16="http://schemas.microsoft.com/office/drawing/2014/main" val="4145532641"/>
                    </a:ext>
                  </a:extLst>
                </a:gridCol>
                <a:gridCol w="2996046">
                  <a:extLst>
                    <a:ext uri="{9D8B030D-6E8A-4147-A177-3AD203B41FA5}">
                      <a16:colId xmlns:a16="http://schemas.microsoft.com/office/drawing/2014/main" val="1820221592"/>
                    </a:ext>
                  </a:extLst>
                </a:gridCol>
                <a:gridCol w="2041814">
                  <a:extLst>
                    <a:ext uri="{9D8B030D-6E8A-4147-A177-3AD203B41FA5}">
                      <a16:colId xmlns:a16="http://schemas.microsoft.com/office/drawing/2014/main" val="1997554061"/>
                    </a:ext>
                  </a:extLst>
                </a:gridCol>
                <a:gridCol w="2041814">
                  <a:extLst>
                    <a:ext uri="{9D8B030D-6E8A-4147-A177-3AD203B41FA5}">
                      <a16:colId xmlns:a16="http://schemas.microsoft.com/office/drawing/2014/main" val="309069548"/>
                    </a:ext>
                  </a:extLst>
                </a:gridCol>
              </a:tblGrid>
              <a:tr h="303251">
                <a:tc>
                  <a:txBody>
                    <a:bodyPr/>
                    <a:lstStyle/>
                    <a:p>
                      <a:r>
                        <a:rPr lang="en-US" dirty="0"/>
                        <a:t>Target</a:t>
                      </a:r>
                    </a:p>
                  </a:txBody>
                  <a:tcPr/>
                </a:tc>
                <a:tc>
                  <a:txBody>
                    <a:bodyPr/>
                    <a:lstStyle/>
                    <a:p>
                      <a:r>
                        <a:rPr lang="en-US" dirty="0"/>
                        <a:t>Problem</a:t>
                      </a:r>
                    </a:p>
                  </a:txBody>
                  <a:tcPr/>
                </a:tc>
                <a:tc>
                  <a:txBody>
                    <a:bodyPr/>
                    <a:lstStyle/>
                    <a:p>
                      <a:r>
                        <a:rPr lang="en-US" dirty="0"/>
                        <a:t>Objectives</a:t>
                      </a:r>
                    </a:p>
                  </a:txBody>
                  <a:tcPr/>
                </a:tc>
                <a:tc>
                  <a:txBody>
                    <a:bodyPr/>
                    <a:lstStyle/>
                    <a:p>
                      <a:r>
                        <a:rPr lang="en-US" dirty="0"/>
                        <a:t>Actions/Solution</a:t>
                      </a:r>
                    </a:p>
                  </a:txBody>
                  <a:tcPr/>
                </a:tc>
                <a:extLst>
                  <a:ext uri="{0D108BD9-81ED-4DB2-BD59-A6C34878D82A}">
                    <a16:rowId xmlns:a16="http://schemas.microsoft.com/office/drawing/2014/main" val="2206337531"/>
                  </a:ext>
                </a:extLst>
              </a:tr>
              <a:tr h="30325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00692053"/>
                  </a:ext>
                </a:extLst>
              </a:tr>
              <a:tr h="30325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68427887"/>
                  </a:ext>
                </a:extLst>
              </a:tr>
              <a:tr h="30325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0471885"/>
                  </a:ext>
                </a:extLst>
              </a:tr>
              <a:tr h="30325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98505980"/>
                  </a:ext>
                </a:extLst>
              </a:tr>
              <a:tr h="30325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34462850"/>
                  </a:ext>
                </a:extLst>
              </a:tr>
              <a:tr h="30325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1364050"/>
                  </a:ext>
                </a:extLst>
              </a:tr>
              <a:tr h="30325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42019578"/>
                  </a:ext>
                </a:extLst>
              </a:tr>
              <a:tr h="30325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56930099"/>
                  </a:ext>
                </a:extLst>
              </a:tr>
              <a:tr h="30325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621790"/>
                  </a:ext>
                </a:extLst>
              </a:tr>
              <a:tr h="30325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02218874"/>
                  </a:ext>
                </a:extLst>
              </a:tr>
              <a:tr h="30325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02360711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5"/>
          <p:cNvSpPr txBox="1">
            <a:spLocks noGrp="1"/>
          </p:cNvSpPr>
          <p:nvPr>
            <p:ph type="body" idx="4294967295"/>
          </p:nvPr>
        </p:nvSpPr>
        <p:spPr>
          <a:xfrm>
            <a:off x="166734" y="4085119"/>
            <a:ext cx="8269895" cy="982867"/>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 sz="2800" b="1" dirty="0">
                <a:solidFill>
                  <a:schemeClr val="accent1"/>
                </a:solidFill>
                <a:highlight>
                  <a:schemeClr val="lt2"/>
                </a:highlight>
                <a:latin typeface="Roboto Slab"/>
                <a:ea typeface="Roboto Slab"/>
                <a:cs typeface="Roboto Slab"/>
                <a:sym typeface="Roboto Slab"/>
              </a:rPr>
              <a:t>Cambodia</a:t>
            </a:r>
            <a:r>
              <a:rPr lang="en-US" sz="2800" b="1" dirty="0">
                <a:solidFill>
                  <a:schemeClr val="accent1"/>
                </a:solidFill>
                <a:highlight>
                  <a:schemeClr val="lt2"/>
                </a:highlight>
                <a:latin typeface="Roboto Slab"/>
                <a:ea typeface="Roboto Slab"/>
                <a:cs typeface="Roboto Slab"/>
                <a:sym typeface="Roboto Slab"/>
              </a:rPr>
              <a:t> SDGs (2016-2030)</a:t>
            </a:r>
          </a:p>
          <a:p>
            <a:pPr marL="0" indent="0" algn="ctr">
              <a:buNone/>
            </a:pPr>
            <a:r>
              <a:rPr lang="km-KH" sz="2800" b="1" dirty="0">
                <a:solidFill>
                  <a:schemeClr val="accent1"/>
                </a:solidFill>
                <a:highlight>
                  <a:schemeClr val="lt2"/>
                </a:highlight>
                <a:latin typeface="Khmer OS Muol Light" panose="02000500000000020004" pitchFamily="2" charset="0"/>
                <a:ea typeface="Roboto Slab"/>
                <a:cs typeface="Khmer OS Muol Light" panose="02000500000000020004" pitchFamily="2" charset="0"/>
                <a:sym typeface="Roboto Slab"/>
              </a:rPr>
              <a:t>គោលដៅអភិវឌ្ឍន៍ប្រកបដោយចីរភាពកម្ពុជា</a:t>
            </a:r>
          </a:p>
        </p:txBody>
      </p:sp>
      <p:sp>
        <p:nvSpPr>
          <p:cNvPr id="392" name="Google Shape;392;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5" name="Picture 2" descr="Sustainable Development Goals | Hilton Foundation">
            <a:extLst>
              <a:ext uri="{FF2B5EF4-FFF2-40B4-BE49-F238E27FC236}">
                <a16:creationId xmlns:a16="http://schemas.microsoft.com/office/drawing/2014/main" id="{CA848E61-58DC-403F-8F8B-D6C4ADD36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285" y="344868"/>
            <a:ext cx="7182430" cy="366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692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414294" y="9476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b="1" dirty="0"/>
              <a:t>Timeframe </a:t>
            </a:r>
            <a:endParaRPr sz="2800" b="1" dirty="0"/>
          </a:p>
        </p:txBody>
      </p:sp>
      <p:sp>
        <p:nvSpPr>
          <p:cNvPr id="500" name="Google Shape;500;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graphicFrame>
        <p:nvGraphicFramePr>
          <p:cNvPr id="501" name="Google Shape;501;p41"/>
          <p:cNvGraphicFramePr/>
          <p:nvPr/>
        </p:nvGraphicFramePr>
        <p:xfrm>
          <a:off x="483019" y="812987"/>
          <a:ext cx="7434250" cy="4157075"/>
        </p:xfrm>
        <a:graphic>
          <a:graphicData uri="http://schemas.openxmlformats.org/drawingml/2006/table">
            <a:tbl>
              <a:tblPr>
                <a:noFill/>
                <a:tableStyleId>{701FB10D-A61A-4DE4-8506-F670E7A89527}</a:tableStyleId>
              </a:tblPr>
              <a:tblGrid>
                <a:gridCol w="1280200">
                  <a:extLst>
                    <a:ext uri="{9D8B030D-6E8A-4147-A177-3AD203B41FA5}">
                      <a16:colId xmlns:a16="http://schemas.microsoft.com/office/drawing/2014/main" val="20000"/>
                    </a:ext>
                  </a:extLst>
                </a:gridCol>
                <a:gridCol w="439575">
                  <a:extLst>
                    <a:ext uri="{9D8B030D-6E8A-4147-A177-3AD203B41FA5}">
                      <a16:colId xmlns:a16="http://schemas.microsoft.com/office/drawing/2014/main" val="20001"/>
                    </a:ext>
                  </a:extLst>
                </a:gridCol>
                <a:gridCol w="439575">
                  <a:extLst>
                    <a:ext uri="{9D8B030D-6E8A-4147-A177-3AD203B41FA5}">
                      <a16:colId xmlns:a16="http://schemas.microsoft.com/office/drawing/2014/main" val="20002"/>
                    </a:ext>
                  </a:extLst>
                </a:gridCol>
                <a:gridCol w="439575">
                  <a:extLst>
                    <a:ext uri="{9D8B030D-6E8A-4147-A177-3AD203B41FA5}">
                      <a16:colId xmlns:a16="http://schemas.microsoft.com/office/drawing/2014/main" val="20003"/>
                    </a:ext>
                  </a:extLst>
                </a:gridCol>
                <a:gridCol w="439575">
                  <a:extLst>
                    <a:ext uri="{9D8B030D-6E8A-4147-A177-3AD203B41FA5}">
                      <a16:colId xmlns:a16="http://schemas.microsoft.com/office/drawing/2014/main" val="20004"/>
                    </a:ext>
                  </a:extLst>
                </a:gridCol>
                <a:gridCol w="439575">
                  <a:extLst>
                    <a:ext uri="{9D8B030D-6E8A-4147-A177-3AD203B41FA5}">
                      <a16:colId xmlns:a16="http://schemas.microsoft.com/office/drawing/2014/main" val="20005"/>
                    </a:ext>
                  </a:extLst>
                </a:gridCol>
                <a:gridCol w="439575">
                  <a:extLst>
                    <a:ext uri="{9D8B030D-6E8A-4147-A177-3AD203B41FA5}">
                      <a16:colId xmlns:a16="http://schemas.microsoft.com/office/drawing/2014/main" val="20006"/>
                    </a:ext>
                  </a:extLst>
                </a:gridCol>
                <a:gridCol w="439575">
                  <a:extLst>
                    <a:ext uri="{9D8B030D-6E8A-4147-A177-3AD203B41FA5}">
                      <a16:colId xmlns:a16="http://schemas.microsoft.com/office/drawing/2014/main" val="20007"/>
                    </a:ext>
                  </a:extLst>
                </a:gridCol>
                <a:gridCol w="439575">
                  <a:extLst>
                    <a:ext uri="{9D8B030D-6E8A-4147-A177-3AD203B41FA5}">
                      <a16:colId xmlns:a16="http://schemas.microsoft.com/office/drawing/2014/main" val="20008"/>
                    </a:ext>
                  </a:extLst>
                </a:gridCol>
                <a:gridCol w="439575">
                  <a:extLst>
                    <a:ext uri="{9D8B030D-6E8A-4147-A177-3AD203B41FA5}">
                      <a16:colId xmlns:a16="http://schemas.microsoft.com/office/drawing/2014/main" val="20009"/>
                    </a:ext>
                  </a:extLst>
                </a:gridCol>
                <a:gridCol w="439575">
                  <a:extLst>
                    <a:ext uri="{9D8B030D-6E8A-4147-A177-3AD203B41FA5}">
                      <a16:colId xmlns:a16="http://schemas.microsoft.com/office/drawing/2014/main" val="20010"/>
                    </a:ext>
                  </a:extLst>
                </a:gridCol>
                <a:gridCol w="439575">
                  <a:extLst>
                    <a:ext uri="{9D8B030D-6E8A-4147-A177-3AD203B41FA5}">
                      <a16:colId xmlns:a16="http://schemas.microsoft.com/office/drawing/2014/main" val="20011"/>
                    </a:ext>
                  </a:extLst>
                </a:gridCol>
                <a:gridCol w="439575">
                  <a:extLst>
                    <a:ext uri="{9D8B030D-6E8A-4147-A177-3AD203B41FA5}">
                      <a16:colId xmlns:a16="http://schemas.microsoft.com/office/drawing/2014/main" val="20012"/>
                    </a:ext>
                  </a:extLst>
                </a:gridCol>
                <a:gridCol w="439575">
                  <a:extLst>
                    <a:ext uri="{9D8B030D-6E8A-4147-A177-3AD203B41FA5}">
                      <a16:colId xmlns:a16="http://schemas.microsoft.com/office/drawing/2014/main" val="20013"/>
                    </a:ext>
                  </a:extLst>
                </a:gridCol>
                <a:gridCol w="439575">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4">
                  <a:txBody>
                    <a:bodyPr/>
                    <a:lstStyle/>
                    <a:p>
                      <a:pPr marL="0" lvl="0" indent="0" algn="ctr" rtl="0">
                        <a:spcBef>
                          <a:spcPts val="0"/>
                        </a:spcBef>
                        <a:spcAft>
                          <a:spcPts val="0"/>
                        </a:spcAft>
                        <a:buNone/>
                      </a:pPr>
                      <a:r>
                        <a:rPr lang="en-US" sz="800" b="1" dirty="0">
                          <a:solidFill>
                            <a:schemeClr val="dk2"/>
                          </a:solidFill>
                          <a:latin typeface="Source Sans Pro"/>
                          <a:ea typeface="Source Sans Pro"/>
                          <a:cs typeface="Source Sans Pro"/>
                          <a:sym typeface="Source Sans Pro"/>
                        </a:rPr>
                        <a:t> Implementation of Yearly (Monitor in every 5 years)</a:t>
                      </a:r>
                      <a:endParaRPr sz="800" b="1" dirty="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lvl="0" indent="0" algn="ctr" rtl="0">
                        <a:spcBef>
                          <a:spcPts val="0"/>
                        </a:spcBef>
                        <a:spcAft>
                          <a:spcPts val="0"/>
                        </a:spcAft>
                        <a:buNone/>
                      </a:pPr>
                      <a:endParaRPr sz="800" b="1" dirty="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2017</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2018</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2019</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2020</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2021</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2022</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2023</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2024</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2025</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2026</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no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2027</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no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2028</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no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2029</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no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2"/>
                          </a:solidFill>
                          <a:latin typeface="Source Sans Pro"/>
                          <a:ea typeface="Source Sans Pro"/>
                          <a:cs typeface="Source Sans Pro"/>
                          <a:sym typeface="Source Sans Pro"/>
                        </a:rPr>
                        <a:t>2030</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no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dirty="0">
                          <a:solidFill>
                            <a:schemeClr val="dk2"/>
                          </a:solidFill>
                          <a:latin typeface="Source Sans Pro"/>
                          <a:ea typeface="Source Sans Pro"/>
                          <a:cs typeface="Source Sans Pro"/>
                          <a:sym typeface="Source Sans Pro"/>
                        </a:rPr>
                        <a:t>Target 3.1</a:t>
                      </a:r>
                      <a:endParaRPr sz="800" dirty="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rgbClr val="00B0F0"/>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rgbClr val="00B0F0"/>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rgbClr val="00B0F0"/>
                    </a:solidFill>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130</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rgbClr val="00B0F0"/>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lumMod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lumMod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lumMod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lumMod val="90000"/>
                      </a:schemeClr>
                    </a:solidFill>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100</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no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lumMod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70</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None/>
                      </a:pPr>
                      <a:r>
                        <a:rPr lang="en-US" sz="800" dirty="0">
                          <a:solidFill>
                            <a:schemeClr val="dk2"/>
                          </a:solidFill>
                          <a:latin typeface="Source Sans Pro"/>
                          <a:ea typeface="Source Sans Pro"/>
                          <a:cs typeface="Source Sans Pro"/>
                          <a:sym typeface="Source Sans Pro"/>
                        </a:rPr>
                        <a:t>Target 3.2</a:t>
                      </a: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14</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r>
                        <a:rPr lang="en" sz="800" dirty="0">
                          <a:solidFill>
                            <a:schemeClr val="lt1"/>
                          </a:solidFill>
                          <a:latin typeface="Source Sans Pro"/>
                          <a:ea typeface="Source Sans Pro"/>
                          <a:cs typeface="Source Sans Pro"/>
                          <a:sym typeface="Source Sans Pro"/>
                        </a:rPr>
                        <a:t>◆</a:t>
                      </a: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13</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12</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no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None/>
                      </a:pPr>
                      <a:r>
                        <a:rPr lang="en-US" sz="800" dirty="0">
                          <a:solidFill>
                            <a:schemeClr val="dk2"/>
                          </a:solidFill>
                          <a:latin typeface="Source Sans Pro"/>
                          <a:ea typeface="Source Sans Pro"/>
                          <a:cs typeface="Source Sans Pro"/>
                          <a:sym typeface="Source Sans Pro"/>
                        </a:rPr>
                        <a:t>Target 3.3</a:t>
                      </a: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310</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236</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173</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None/>
                      </a:pPr>
                      <a:r>
                        <a:rPr lang="en-US" sz="800" dirty="0">
                          <a:solidFill>
                            <a:schemeClr val="dk2"/>
                          </a:solidFill>
                          <a:latin typeface="Source Sans Pro"/>
                          <a:ea typeface="Source Sans Pro"/>
                          <a:cs typeface="Source Sans Pro"/>
                          <a:sym typeface="Source Sans Pro"/>
                        </a:rPr>
                        <a:t>Target 3.4</a:t>
                      </a: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34</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32</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r>
                        <a:rPr lang="en" sz="800" dirty="0">
                          <a:solidFill>
                            <a:schemeClr val="lt1"/>
                          </a:solidFill>
                          <a:latin typeface="Source Sans Pro"/>
                          <a:ea typeface="Source Sans Pro"/>
                          <a:cs typeface="Source Sans Pro"/>
                          <a:sym typeface="Source Sans Pro"/>
                        </a:rPr>
                        <a:t>◆</a:t>
                      </a: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800" b="1" dirty="0">
                          <a:solidFill>
                            <a:srgbClr val="002060"/>
                          </a:solidFill>
                          <a:latin typeface="Source Sans Pro"/>
                          <a:ea typeface="Source Sans Pro"/>
                          <a:cs typeface="Source Sans Pro"/>
                          <a:sym typeface="Source Sans Pro"/>
                        </a:rPr>
                        <a:t>30</a:t>
                      </a:r>
                      <a:endParaRPr sz="800" b="1" dirty="0">
                        <a:solidFill>
                          <a:srgbClr val="002060"/>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None/>
                      </a:pPr>
                      <a:r>
                        <a:rPr lang="en-US" sz="800" dirty="0">
                          <a:solidFill>
                            <a:schemeClr val="dk2"/>
                          </a:solidFill>
                          <a:latin typeface="Source Sans Pro"/>
                          <a:ea typeface="Source Sans Pro"/>
                          <a:cs typeface="Source Sans Pro"/>
                          <a:sym typeface="Source Sans Pro"/>
                        </a:rPr>
                        <a:t>Target 3.5</a:t>
                      </a: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r>
                        <a:rPr lang="en" sz="800" dirty="0">
                          <a:solidFill>
                            <a:schemeClr val="lt1"/>
                          </a:solidFill>
                          <a:latin typeface="Source Sans Pro"/>
                          <a:ea typeface="Source Sans Pro"/>
                          <a:cs typeface="Source Sans Pro"/>
                          <a:sym typeface="Source Sans Pro"/>
                        </a:rPr>
                        <a:t>◆</a:t>
                      </a: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None/>
                      </a:pPr>
                      <a:r>
                        <a:rPr lang="en-US" sz="800" dirty="0">
                          <a:solidFill>
                            <a:schemeClr val="dk2"/>
                          </a:solidFill>
                          <a:latin typeface="Source Sans Pro"/>
                          <a:ea typeface="Source Sans Pro"/>
                          <a:cs typeface="Source Sans Pro"/>
                          <a:sym typeface="Source Sans Pro"/>
                        </a:rPr>
                        <a:t>Target 3.6</a:t>
                      </a: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tx1">
                        <a:lumMod val="10000"/>
                        <a:lumOff val="90000"/>
                      </a:schemeClr>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None/>
                      </a:pPr>
                      <a:r>
                        <a:rPr lang="en-US" sz="800" dirty="0">
                          <a:solidFill>
                            <a:schemeClr val="dk2"/>
                          </a:solidFill>
                          <a:latin typeface="Source Sans Pro"/>
                          <a:ea typeface="Source Sans Pro"/>
                          <a:cs typeface="Source Sans Pro"/>
                          <a:sym typeface="Source Sans Pro"/>
                        </a:rPr>
                        <a:t>Target 3.7</a:t>
                      </a: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None/>
                      </a:pPr>
                      <a:r>
                        <a:rPr lang="en-US" sz="800" dirty="0">
                          <a:solidFill>
                            <a:schemeClr val="dk2"/>
                          </a:solidFill>
                          <a:latin typeface="Source Sans Pro"/>
                          <a:ea typeface="Source Sans Pro"/>
                          <a:cs typeface="Source Sans Pro"/>
                          <a:sym typeface="Source Sans Pro"/>
                        </a:rPr>
                        <a:t>Target 3.8</a:t>
                      </a:r>
                    </a:p>
                  </a:txBody>
                  <a:tcPr marL="91425" marR="91425" marT="45700" marB="45700" anchor="ctr">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tx1">
                        <a:lumMod val="10000"/>
                        <a:lumOff val="90000"/>
                      </a:schemeClr>
                    </a:solidFill>
                  </a:tcPr>
                </a:tc>
                <a:extLst>
                  <a:ext uri="{0D108BD9-81ED-4DB2-BD59-A6C34878D82A}">
                    <a16:rowId xmlns:a16="http://schemas.microsoft.com/office/drawing/2014/main" val="10009"/>
                  </a:ext>
                </a:extLst>
              </a:tr>
              <a:tr h="319775">
                <a:tc>
                  <a:txBody>
                    <a:bodyPr/>
                    <a:lstStyle/>
                    <a:p>
                      <a:pPr marL="0" lvl="0" indent="0" algn="r" rtl="0">
                        <a:spcBef>
                          <a:spcPts val="0"/>
                        </a:spcBef>
                        <a:spcAft>
                          <a:spcPts val="0"/>
                        </a:spcAft>
                        <a:buNone/>
                      </a:pPr>
                      <a:r>
                        <a:rPr lang="en-US" sz="800" dirty="0">
                          <a:solidFill>
                            <a:schemeClr val="dk2"/>
                          </a:solidFill>
                          <a:latin typeface="Source Sans Pro"/>
                          <a:ea typeface="Source Sans Pro"/>
                          <a:cs typeface="Source Sans Pro"/>
                          <a:sym typeface="Source Sans Pro"/>
                        </a:rPr>
                        <a:t>Target 3.9</a:t>
                      </a:r>
                    </a:p>
                  </a:txBody>
                  <a:tcPr marL="91425" marR="91425" marT="45700" marB="45700" anchor="ctr">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847223700"/>
                  </a:ext>
                </a:extLst>
              </a:tr>
              <a:tr h="319775">
                <a:tc>
                  <a:txBody>
                    <a:bodyPr/>
                    <a:lstStyle/>
                    <a:p>
                      <a:pPr marL="0" lvl="0" indent="0" algn="r" rtl="0">
                        <a:spcBef>
                          <a:spcPts val="0"/>
                        </a:spcBef>
                        <a:spcAft>
                          <a:spcPts val="0"/>
                        </a:spcAft>
                        <a:buNone/>
                      </a:pPr>
                      <a:r>
                        <a:rPr lang="en-US" sz="800" dirty="0">
                          <a:solidFill>
                            <a:schemeClr val="dk2"/>
                          </a:solidFill>
                          <a:latin typeface="Source Sans Pro"/>
                          <a:ea typeface="Source Sans Pro"/>
                          <a:cs typeface="Source Sans Pro"/>
                          <a:sym typeface="Source Sans Pro"/>
                        </a:rPr>
                        <a:t>Target 3.A</a:t>
                      </a:r>
                    </a:p>
                  </a:txBody>
                  <a:tcPr marL="91425" marR="91425" marT="45700" marB="45700" anchor="ctr">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tx1">
                        <a:lumMod val="10000"/>
                        <a:lumOff val="90000"/>
                      </a:schemeClr>
                    </a:solid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tx1">
                        <a:lumMod val="10000"/>
                        <a:lumOff val="90000"/>
                      </a:schemeClr>
                    </a:solidFill>
                  </a:tcPr>
                </a:tc>
                <a:extLst>
                  <a:ext uri="{0D108BD9-81ED-4DB2-BD59-A6C34878D82A}">
                    <a16:rowId xmlns:a16="http://schemas.microsoft.com/office/drawing/2014/main" val="736340860"/>
                  </a:ext>
                </a:extLst>
              </a:tr>
              <a:tr h="319775">
                <a:tc>
                  <a:txBody>
                    <a:bodyPr/>
                    <a:lstStyle/>
                    <a:p>
                      <a:pPr marL="0" lvl="0" indent="0" algn="r" rtl="0">
                        <a:spcBef>
                          <a:spcPts val="0"/>
                        </a:spcBef>
                        <a:spcAft>
                          <a:spcPts val="0"/>
                        </a:spcAft>
                        <a:buNone/>
                      </a:pPr>
                      <a:r>
                        <a:rPr lang="en-US" sz="800" dirty="0">
                          <a:solidFill>
                            <a:schemeClr val="dk2"/>
                          </a:solidFill>
                          <a:latin typeface="Source Sans Pro"/>
                          <a:ea typeface="Source Sans Pro"/>
                          <a:cs typeface="Source Sans Pro"/>
                          <a:sym typeface="Source Sans Pro"/>
                        </a:rPr>
                        <a:t>Target 3.C</a:t>
                      </a:r>
                    </a:p>
                  </a:txBody>
                  <a:tcPr marL="91425" marR="91425" marT="45700" marB="45700" anchor="ctr">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marL="0" lvl="0" indent="0" algn="ctr" rtl="0">
                        <a:spcBef>
                          <a:spcPts val="0"/>
                        </a:spcBef>
                        <a:spcAft>
                          <a:spcPts val="0"/>
                        </a:spcAft>
                        <a:buNone/>
                      </a:pPr>
                      <a:endParaRPr sz="800" dirty="0">
                        <a:solidFill>
                          <a:schemeClr val="lt1"/>
                        </a:solidFill>
                        <a:latin typeface="Source Sans Pro"/>
                        <a:ea typeface="Source Sans Pro"/>
                        <a:cs typeface="Source Sans Pro"/>
                        <a:sym typeface="Source Sans Pro"/>
                      </a:endParaRPr>
                    </a:p>
                  </a:txBody>
                  <a:tcPr marL="91425" marR="91425" marT="45700" marB="45700"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992768023"/>
                  </a:ext>
                </a:extLst>
              </a:tr>
            </a:tbl>
          </a:graphicData>
        </a:graphic>
      </p:graphicFrame>
    </p:spTree>
    <p:extLst>
      <p:ext uri="{BB962C8B-B14F-4D97-AF65-F5344CB8AC3E}">
        <p14:creationId xmlns:p14="http://schemas.microsoft.com/office/powerpoint/2010/main" val="4286238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D2CA-E5CF-46DC-878D-4C60B4FFD518}"/>
              </a:ext>
            </a:extLst>
          </p:cNvPr>
          <p:cNvSpPr>
            <a:spLocks noGrp="1"/>
          </p:cNvSpPr>
          <p:nvPr>
            <p:ph type="title"/>
          </p:nvPr>
        </p:nvSpPr>
        <p:spPr/>
        <p:txBody>
          <a:bodyPr/>
          <a:lstStyle/>
          <a:p>
            <a:r>
              <a:rPr lang="en-US" sz="2800" b="1" dirty="0"/>
              <a:t>Action Plan</a:t>
            </a:r>
          </a:p>
        </p:txBody>
      </p:sp>
      <p:sp>
        <p:nvSpPr>
          <p:cNvPr id="3" name="Slide Number Placeholder 2">
            <a:extLst>
              <a:ext uri="{FF2B5EF4-FFF2-40B4-BE49-F238E27FC236}">
                <a16:creationId xmlns:a16="http://schemas.microsoft.com/office/drawing/2014/main" id="{64E5D77B-30F8-49CE-9138-363EC56913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7" name="Rectangle 6">
            <a:extLst>
              <a:ext uri="{FF2B5EF4-FFF2-40B4-BE49-F238E27FC236}">
                <a16:creationId xmlns:a16="http://schemas.microsoft.com/office/drawing/2014/main" id="{0C09E80F-71C4-45DC-BE02-E79CB5D2F432}"/>
              </a:ext>
            </a:extLst>
          </p:cNvPr>
          <p:cNvSpPr/>
          <p:nvPr/>
        </p:nvSpPr>
        <p:spPr>
          <a:xfrm>
            <a:off x="1856509" y="-6215635"/>
            <a:ext cx="4572000" cy="11162286"/>
          </a:xfrm>
          <a:prstGeom prst="rect">
            <a:avLst/>
          </a:prstGeom>
        </p:spPr>
        <p:txBody>
          <a:bodyPr>
            <a:spAutoFit/>
          </a:bodyPr>
          <a:lstStyle/>
          <a:p>
            <a:pPr marL="6350" indent="-6350">
              <a:lnSpc>
                <a:spcPct val="110000"/>
              </a:lnSpc>
              <a:spcAft>
                <a:spcPts val="25"/>
              </a:spcAft>
            </a:pPr>
            <a:r>
              <a:rPr lang="en-US" sz="900" b="1" dirty="0">
                <a:latin typeface="Times New Roman" panose="02020603050405020304" pitchFamily="18" charset="0"/>
                <a:ea typeface="Times New Roman" panose="02020603050405020304" pitchFamily="18" charset="0"/>
              </a:rPr>
              <a:t>Strategic Priority 1: Leadership and Governance</a:t>
            </a:r>
            <a:r>
              <a:rPr lang="en-US" sz="900" dirty="0">
                <a:latin typeface="Times New Roman" panose="02020603050405020304" pitchFamily="18" charset="0"/>
                <a:ea typeface="Times New Roman" panose="02020603050405020304" pitchFamily="18" charset="0"/>
              </a:rPr>
              <a:t> </a:t>
            </a:r>
            <a:endParaRPr lang="en-US" sz="7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900" dirty="0">
                <a:latin typeface="Times New Roman" panose="02020603050405020304" pitchFamily="18" charset="0"/>
                <a:ea typeface="Times New Roman" panose="02020603050405020304" pitchFamily="18" charset="0"/>
              </a:rPr>
              <a:t>International experience has demonstrated that the successful implementation of integrated Health Information Systems (HIS) is complex and that it requires a strong national Strategic Action Plan. This Action Plan, set in the context of the DPHI’s strategic aims and aligned to the strategic priorities set by the MOH in the form of HSP3, </a:t>
            </a:r>
            <a:r>
              <a:rPr lang="en-US" sz="900" dirty="0" err="1">
                <a:latin typeface="Times New Roman" panose="02020603050405020304" pitchFamily="18" charset="0"/>
                <a:ea typeface="Times New Roman" panose="02020603050405020304" pitchFamily="18" charset="0"/>
              </a:rPr>
              <a:t>recognises</a:t>
            </a:r>
            <a:r>
              <a:rPr lang="en-US" sz="900" dirty="0">
                <a:latin typeface="Times New Roman" panose="02020603050405020304" pitchFamily="18" charset="0"/>
                <a:ea typeface="Times New Roman" panose="02020603050405020304" pitchFamily="18" charset="0"/>
              </a:rPr>
              <a:t> that leadership (political, executive and technical) is critical for the successful </a:t>
            </a:r>
            <a:r>
              <a:rPr lang="en-US" sz="900" dirty="0" err="1">
                <a:latin typeface="Times New Roman" panose="02020603050405020304" pitchFamily="18" charset="0"/>
                <a:ea typeface="Times New Roman" panose="02020603050405020304" pitchFamily="18" charset="0"/>
              </a:rPr>
              <a:t>realisation</a:t>
            </a:r>
            <a:r>
              <a:rPr lang="en-US" sz="900" dirty="0">
                <a:latin typeface="Times New Roman" panose="02020603050405020304" pitchFamily="18" charset="0"/>
                <a:ea typeface="Times New Roman" panose="02020603050405020304" pitchFamily="18" charset="0"/>
              </a:rPr>
              <a:t> of the Action Plan.  </a:t>
            </a:r>
          </a:p>
          <a:p>
            <a:pPr>
              <a:lnSpc>
                <a:spcPct val="107000"/>
              </a:lnSpc>
              <a:spcAft>
                <a:spcPts val="100"/>
              </a:spcAft>
            </a:pPr>
            <a:r>
              <a:rPr lang="en-US" sz="900" b="1" dirty="0">
                <a:latin typeface="Times New Roman" panose="02020603050405020304" pitchFamily="18" charset="0"/>
                <a:ea typeface="Times New Roman" panose="02020603050405020304" pitchFamily="18" charset="0"/>
              </a:rPr>
              <a:t> </a:t>
            </a:r>
            <a:endParaRPr lang="en-US" sz="9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900" b="1" dirty="0">
                <a:latin typeface="Times New Roman" panose="02020603050405020304" pitchFamily="18" charset="0"/>
                <a:ea typeface="Times New Roman" panose="02020603050405020304" pitchFamily="18" charset="0"/>
              </a:rPr>
              <a:t>Strategic Priority 2: Legislation, Policy &amp; Compliance </a:t>
            </a:r>
            <a:r>
              <a:rPr lang="en-US" sz="900" dirty="0">
                <a:latin typeface="Times New Roman" panose="02020603050405020304" pitchFamily="18" charset="0"/>
                <a:ea typeface="Times New Roman" panose="02020603050405020304" pitchFamily="18" charset="0"/>
              </a:rPr>
              <a:t> </a:t>
            </a:r>
            <a:endParaRPr lang="en-US" sz="7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900" dirty="0">
                <a:latin typeface="Times New Roman" panose="02020603050405020304" pitchFamily="18" charset="0"/>
                <a:ea typeface="Times New Roman" panose="02020603050405020304" pitchFamily="18" charset="0"/>
              </a:rPr>
              <a:t>HIS affects multiple stakeholder types and extends across multiple domains, including personal health, healthcare provision, ICT and management. Efficient and effective implementation of the Action Plan require appropriate legislations, regulations and policies to be put in place with a high degree of compliance . While the potential benefits of HIS implementations are high, their </a:t>
            </a:r>
            <a:r>
              <a:rPr lang="en-US" sz="900" dirty="0" err="1">
                <a:latin typeface="Times New Roman" panose="02020603050405020304" pitchFamily="18" charset="0"/>
                <a:ea typeface="Times New Roman" panose="02020603050405020304" pitchFamily="18" charset="0"/>
              </a:rPr>
              <a:t>realisation</a:t>
            </a:r>
            <a:r>
              <a:rPr lang="en-US" sz="900" dirty="0">
                <a:latin typeface="Times New Roman" panose="02020603050405020304" pitchFamily="18" charset="0"/>
                <a:ea typeface="Times New Roman" panose="02020603050405020304" pitchFamily="18" charset="0"/>
              </a:rPr>
              <a:t> can be risky, costly and challenging.  </a:t>
            </a:r>
          </a:p>
          <a:p>
            <a:pPr marL="6350" indent="-6350">
              <a:lnSpc>
                <a:spcPct val="110000"/>
              </a:lnSpc>
              <a:spcAft>
                <a:spcPts val="25"/>
              </a:spcAft>
            </a:pPr>
            <a:r>
              <a:rPr lang="en-US" sz="900" b="1" dirty="0">
                <a:latin typeface="Times New Roman" panose="02020603050405020304" pitchFamily="18" charset="0"/>
                <a:ea typeface="Times New Roman" panose="02020603050405020304" pitchFamily="18" charset="0"/>
              </a:rPr>
              <a:t>Strategic Priority 3: Stakeholder Engagement </a:t>
            </a:r>
            <a:r>
              <a:rPr lang="en-US" sz="900" dirty="0">
                <a:latin typeface="Times New Roman" panose="02020603050405020304" pitchFamily="18" charset="0"/>
                <a:ea typeface="Times New Roman" panose="02020603050405020304" pitchFamily="18" charset="0"/>
              </a:rPr>
              <a:t> </a:t>
            </a:r>
            <a:endParaRPr lang="en-US" sz="7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900" dirty="0">
                <a:latin typeface="Times New Roman" panose="02020603050405020304" pitchFamily="18" charset="0"/>
                <a:ea typeface="Times New Roman" panose="02020603050405020304" pitchFamily="18" charset="0"/>
              </a:rPr>
              <a:t>HIS requires effective collaboration in order to succeed. This can only be achieved by engaging with all stakeholder groups affected by HIS. This helps to </a:t>
            </a:r>
            <a:r>
              <a:rPr lang="en-US" sz="900" dirty="0" err="1">
                <a:latin typeface="Times New Roman" panose="02020603050405020304" pitchFamily="18" charset="0"/>
                <a:ea typeface="Times New Roman" panose="02020603050405020304" pitchFamily="18" charset="0"/>
              </a:rPr>
              <a:t>mobilise</a:t>
            </a:r>
            <a:r>
              <a:rPr lang="en-US" sz="900" dirty="0">
                <a:latin typeface="Times New Roman" panose="02020603050405020304" pitchFamily="18" charset="0"/>
                <a:ea typeface="Times New Roman" panose="02020603050405020304" pitchFamily="18" charset="0"/>
              </a:rPr>
              <a:t> support, identify opportunities, highlight priorities, manage and mitigate risk.  </a:t>
            </a:r>
          </a:p>
          <a:p>
            <a:pPr>
              <a:lnSpc>
                <a:spcPct val="107000"/>
              </a:lnSpc>
              <a:spcAft>
                <a:spcPts val="100"/>
              </a:spcAft>
            </a:pPr>
            <a:r>
              <a:rPr lang="en-US" sz="900" b="1" dirty="0">
                <a:latin typeface="Times New Roman" panose="02020603050405020304" pitchFamily="18" charset="0"/>
                <a:ea typeface="Times New Roman" panose="02020603050405020304" pitchFamily="18" charset="0"/>
              </a:rPr>
              <a:t> </a:t>
            </a:r>
            <a:endParaRPr lang="en-US" sz="9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900" b="1" dirty="0">
                <a:latin typeface="Times New Roman" panose="02020603050405020304" pitchFamily="18" charset="0"/>
                <a:ea typeface="Times New Roman" panose="02020603050405020304" pitchFamily="18" charset="0"/>
              </a:rPr>
              <a:t>Strategic Priority 4: Services, Applications and Tools </a:t>
            </a:r>
            <a:r>
              <a:rPr lang="en-US" sz="900" dirty="0">
                <a:latin typeface="Times New Roman" panose="02020603050405020304" pitchFamily="18" charset="0"/>
                <a:ea typeface="Times New Roman" panose="02020603050405020304" pitchFamily="18" charset="0"/>
              </a:rPr>
              <a:t> </a:t>
            </a:r>
            <a:endParaRPr lang="en-US" sz="7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900" dirty="0">
                <a:latin typeface="Times New Roman" panose="02020603050405020304" pitchFamily="18" charset="0"/>
                <a:ea typeface="Times New Roman" panose="02020603050405020304" pitchFamily="18" charset="0"/>
              </a:rPr>
              <a:t>There is a wide range of digital applications and tools with the potential to support and improve healthcare delivery. The applications include electronic medical record systems, healthcare information systems, surveillance systems, business intelligence for health, electronic content management, decision support and knowledge management. Tools include software and hardware devices, especially those used in eHealth and mHealth.  </a:t>
            </a:r>
          </a:p>
          <a:p>
            <a:pPr>
              <a:lnSpc>
                <a:spcPct val="107000"/>
              </a:lnSpc>
              <a:spcAft>
                <a:spcPts val="100"/>
              </a:spcAft>
            </a:pPr>
            <a:r>
              <a:rPr lang="en-US" sz="900" b="1" dirty="0">
                <a:latin typeface="Times New Roman" panose="02020603050405020304" pitchFamily="18" charset="0"/>
                <a:ea typeface="Times New Roman" panose="02020603050405020304" pitchFamily="18" charset="0"/>
              </a:rPr>
              <a:t> </a:t>
            </a:r>
            <a:endParaRPr lang="en-US" sz="9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900" b="1" dirty="0">
                <a:latin typeface="Times New Roman" panose="02020603050405020304" pitchFamily="18" charset="0"/>
                <a:ea typeface="Times New Roman" panose="02020603050405020304" pitchFamily="18" charset="0"/>
              </a:rPr>
              <a:t>Strategic Priority 5: Standards and Interoperability </a:t>
            </a:r>
            <a:r>
              <a:rPr lang="en-US" sz="900" dirty="0">
                <a:latin typeface="Times New Roman" panose="02020603050405020304" pitchFamily="18" charset="0"/>
                <a:ea typeface="Times New Roman" panose="02020603050405020304" pitchFamily="18" charset="0"/>
              </a:rPr>
              <a:t> </a:t>
            </a:r>
            <a:endParaRPr lang="en-US" sz="7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900" dirty="0">
                <a:latin typeface="Times New Roman" panose="02020603050405020304" pitchFamily="18" charset="0"/>
                <a:ea typeface="Times New Roman" panose="02020603050405020304" pitchFamily="18" charset="0"/>
              </a:rPr>
              <a:t>Standards are the cornerstone of the HIS Action Plan implementation. Besides interoperability standards which are essential for the accurate exchange of data, there is a requirement for national standards for procurement (hardware and software), software accreditation, data structure, terminology, clinical coding, security, messaging and the electronic health record.  </a:t>
            </a:r>
          </a:p>
          <a:p>
            <a:pPr marL="34290" algn="ctr">
              <a:lnSpc>
                <a:spcPct val="107000"/>
              </a:lnSpc>
              <a:spcAft>
                <a:spcPts val="100"/>
              </a:spcAft>
            </a:pPr>
            <a:r>
              <a:rPr lang="en-US" sz="900" b="1" dirty="0">
                <a:latin typeface="Times New Roman" panose="02020603050405020304" pitchFamily="18" charset="0"/>
                <a:ea typeface="Times New Roman" panose="02020603050405020304" pitchFamily="18" charset="0"/>
              </a:rPr>
              <a:t> </a:t>
            </a:r>
            <a:endParaRPr lang="en-US" sz="9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900" b="1" dirty="0">
                <a:latin typeface="Times New Roman" panose="02020603050405020304" pitchFamily="18" charset="0"/>
                <a:ea typeface="Times New Roman" panose="02020603050405020304" pitchFamily="18" charset="0"/>
              </a:rPr>
              <a:t>Strategic Priority 6: Capacity and Workforce </a:t>
            </a:r>
            <a:r>
              <a:rPr lang="en-US" sz="900" dirty="0">
                <a:latin typeface="Times New Roman" panose="02020603050405020304" pitchFamily="18" charset="0"/>
                <a:ea typeface="Times New Roman" panose="02020603050405020304" pitchFamily="18" charset="0"/>
              </a:rPr>
              <a:t> </a:t>
            </a:r>
            <a:endParaRPr lang="en-US" sz="7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900" dirty="0">
                <a:latin typeface="Times New Roman" panose="02020603050405020304" pitchFamily="18" charset="0"/>
                <a:ea typeface="Times New Roman" panose="02020603050405020304" pitchFamily="18" charset="0"/>
              </a:rPr>
              <a:t>Having adequate human resource capacity is essential to successful delivery on this Action Plan. This involves developing career paths, training and skill retention strategies in order to build up a workforce that can innovate, develop, deploy, maintain and support all eHealth interventions, especially health information systems and health management information systems. Define a </a:t>
            </a:r>
            <a:r>
              <a:rPr lang="en-US" sz="900" dirty="0" err="1">
                <a:latin typeface="Times New Roman" panose="02020603050405020304" pitchFamily="18" charset="0"/>
                <a:ea typeface="Times New Roman" panose="02020603050405020304" pitchFamily="18" charset="0"/>
              </a:rPr>
              <a:t>standardised</a:t>
            </a:r>
            <a:r>
              <a:rPr lang="en-US" sz="900" dirty="0">
                <a:latin typeface="Times New Roman" panose="02020603050405020304" pitchFamily="18" charset="0"/>
                <a:ea typeface="Times New Roman" panose="02020603050405020304" pitchFamily="18" charset="0"/>
              </a:rPr>
              <a:t> eHealth competency framework for health workers and health IT practitioners providing an understanding of required eHealth knowledge, skills and attributes for each professional group.  </a:t>
            </a:r>
          </a:p>
          <a:p>
            <a:pPr>
              <a:lnSpc>
                <a:spcPct val="107000"/>
              </a:lnSpc>
              <a:spcAft>
                <a:spcPts val="100"/>
              </a:spcAft>
            </a:pPr>
            <a:r>
              <a:rPr lang="en-US" sz="900" b="1" dirty="0">
                <a:latin typeface="Times New Roman" panose="02020603050405020304" pitchFamily="18" charset="0"/>
                <a:ea typeface="Times New Roman" panose="02020603050405020304" pitchFamily="18" charset="0"/>
              </a:rPr>
              <a:t> </a:t>
            </a:r>
            <a:endParaRPr lang="en-US" sz="9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900" b="1" dirty="0">
                <a:latin typeface="Times New Roman" panose="02020603050405020304" pitchFamily="18" charset="0"/>
                <a:ea typeface="Times New Roman" panose="02020603050405020304" pitchFamily="18" charset="0"/>
              </a:rPr>
              <a:t>Strategic Priority 7: Investment, Affordability and Sustainability </a:t>
            </a:r>
            <a:r>
              <a:rPr lang="en-US" sz="900" dirty="0">
                <a:latin typeface="Times New Roman" panose="02020603050405020304" pitchFamily="18" charset="0"/>
                <a:ea typeface="Times New Roman" panose="02020603050405020304" pitchFamily="18" charset="0"/>
              </a:rPr>
              <a:t> </a:t>
            </a:r>
            <a:endParaRPr lang="en-US" sz="7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900" dirty="0">
                <a:latin typeface="Times New Roman" panose="02020603050405020304" pitchFamily="18" charset="0"/>
                <a:ea typeface="Times New Roman" panose="02020603050405020304" pitchFamily="18" charset="0"/>
              </a:rPr>
              <a:t>Before commencement of the Action Plan implementation, financing must be procured and its sustainability assured over the total duration of the Plan. This requires proper planning and identification of benefits, so that value for money and affordability are balanced and results delivered as quickly as practically feasible. There is a need to undertake economic assessments of potentially beneficial interventions to support policy makers and MOH departments and national health </a:t>
            </a:r>
            <a:r>
              <a:rPr lang="en-US" sz="900" dirty="0" err="1">
                <a:latin typeface="Times New Roman" panose="02020603050405020304" pitchFamily="18" charset="0"/>
                <a:ea typeface="Times New Roman" panose="02020603050405020304" pitchFamily="18" charset="0"/>
              </a:rPr>
              <a:t>programmes</a:t>
            </a:r>
            <a:r>
              <a:rPr lang="en-US" sz="900" dirty="0">
                <a:latin typeface="Times New Roman" panose="02020603050405020304" pitchFamily="18" charset="0"/>
                <a:ea typeface="Times New Roman" panose="02020603050405020304" pitchFamily="18" charset="0"/>
              </a:rPr>
              <a:t> to make informed decisions when allocating scarce resources.  </a:t>
            </a:r>
          </a:p>
          <a:p>
            <a:pPr>
              <a:lnSpc>
                <a:spcPct val="107000"/>
              </a:lnSpc>
              <a:spcAft>
                <a:spcPts val="100"/>
              </a:spcAft>
            </a:pPr>
            <a:r>
              <a:rPr lang="en-US" sz="900" b="1" dirty="0">
                <a:latin typeface="Times New Roman" panose="02020603050405020304" pitchFamily="18" charset="0"/>
                <a:ea typeface="Times New Roman" panose="02020603050405020304" pitchFamily="18" charset="0"/>
              </a:rPr>
              <a:t> </a:t>
            </a:r>
            <a:endParaRPr lang="en-US" sz="9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900" b="1" dirty="0">
                <a:latin typeface="Times New Roman" panose="02020603050405020304" pitchFamily="18" charset="0"/>
                <a:ea typeface="Times New Roman" panose="02020603050405020304" pitchFamily="18" charset="0"/>
              </a:rPr>
              <a:t>Strategic Priority 8: Infrastructure </a:t>
            </a:r>
            <a:r>
              <a:rPr lang="en-US" sz="900" dirty="0">
                <a:latin typeface="Times New Roman" panose="02020603050405020304" pitchFamily="18" charset="0"/>
                <a:ea typeface="Times New Roman" panose="02020603050405020304" pitchFamily="18" charset="0"/>
              </a:rPr>
              <a:t> </a:t>
            </a:r>
            <a:endParaRPr lang="en-US" sz="7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900" dirty="0">
                <a:latin typeface="Times New Roman" panose="02020603050405020304" pitchFamily="18" charset="0"/>
                <a:ea typeface="Times New Roman" panose="02020603050405020304" pitchFamily="18" charset="0"/>
              </a:rPr>
              <a:t>The incremental approach adopted by this Action Plan aims to deploy eHealth capability in a step-wise manner. There are four areas which will provide the foundations for all other future eHealth activities: infrastructure, connectivity, registration of patients, facilities and providers, and a basic national electronic medical record. </a:t>
            </a:r>
          </a:p>
          <a:p>
            <a:pPr>
              <a:lnSpc>
                <a:spcPct val="107000"/>
              </a:lnSpc>
              <a:spcAft>
                <a:spcPts val="105"/>
              </a:spcAft>
            </a:pPr>
            <a:r>
              <a:rPr lang="en-US" sz="900" b="1" dirty="0">
                <a:latin typeface="Times New Roman" panose="02020603050405020304" pitchFamily="18" charset="0"/>
                <a:ea typeface="Times New Roman" panose="02020603050405020304" pitchFamily="18" charset="0"/>
              </a:rPr>
              <a:t> </a:t>
            </a:r>
            <a:endParaRPr lang="en-US" sz="9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900" b="1" dirty="0">
                <a:latin typeface="Times New Roman" panose="02020603050405020304" pitchFamily="18" charset="0"/>
                <a:ea typeface="Times New Roman" panose="02020603050405020304" pitchFamily="18" charset="0"/>
              </a:rPr>
              <a:t>Strategic Priority 9: Benefits </a:t>
            </a:r>
            <a:r>
              <a:rPr lang="en-US" sz="900" b="1" dirty="0" err="1">
                <a:latin typeface="Times New Roman" panose="02020603050405020304" pitchFamily="18" charset="0"/>
                <a:ea typeface="Times New Roman" panose="02020603050405020304" pitchFamily="18" charset="0"/>
              </a:rPr>
              <a:t>Realisation</a:t>
            </a:r>
            <a:r>
              <a:rPr lang="en-US" sz="900" b="1" dirty="0">
                <a:latin typeface="Times New Roman" panose="02020603050405020304" pitchFamily="18" charset="0"/>
                <a:ea typeface="Times New Roman" panose="02020603050405020304" pitchFamily="18" charset="0"/>
              </a:rPr>
              <a:t> </a:t>
            </a:r>
            <a:r>
              <a:rPr lang="en-US" sz="900" dirty="0">
                <a:latin typeface="Times New Roman" panose="02020603050405020304" pitchFamily="18" charset="0"/>
                <a:ea typeface="Times New Roman" panose="02020603050405020304" pitchFamily="18" charset="0"/>
              </a:rPr>
              <a:t> </a:t>
            </a:r>
            <a:endParaRPr lang="en-US" sz="7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35"/>
              </a:spcAft>
            </a:pPr>
            <a:r>
              <a:rPr lang="en-US" sz="900" dirty="0">
                <a:latin typeface="Times New Roman" panose="02020603050405020304" pitchFamily="18" charset="0"/>
                <a:ea typeface="Times New Roman" panose="02020603050405020304" pitchFamily="18" charset="0"/>
              </a:rPr>
              <a:t>Specific actions are required to ensure that Action Plan interventions deliver on their promise and that anticipated benefits are </a:t>
            </a:r>
            <a:r>
              <a:rPr lang="en-US" sz="900" dirty="0" err="1">
                <a:latin typeface="Times New Roman" panose="02020603050405020304" pitchFamily="18" charset="0"/>
                <a:ea typeface="Times New Roman" panose="02020603050405020304" pitchFamily="18" charset="0"/>
              </a:rPr>
              <a:t>realised</a:t>
            </a:r>
            <a:r>
              <a:rPr lang="en-US" sz="900" dirty="0">
                <a:latin typeface="Times New Roman" panose="02020603050405020304" pitchFamily="18" charset="0"/>
                <a:ea typeface="Times New Roman" panose="02020603050405020304" pitchFamily="18" charset="0"/>
              </a:rPr>
              <a:t> for all stakeholders. These actions, which include all change management interventions including transitioning from NGO partners in regard to HMIS and PMRS by end of 2018, need to be clearly identified and planned. If they are not addressed adequately net benefits may not be demonstrated within a realistic timeframe and funding envelope.  </a:t>
            </a:r>
          </a:p>
          <a:p>
            <a:pPr>
              <a:lnSpc>
                <a:spcPct val="107000"/>
              </a:lnSpc>
              <a:spcAft>
                <a:spcPts val="100"/>
              </a:spcAft>
            </a:pPr>
            <a:r>
              <a:rPr lang="en-US" sz="900" b="1" dirty="0">
                <a:latin typeface="Times New Roman" panose="02020603050405020304" pitchFamily="18" charset="0"/>
                <a:ea typeface="Times New Roman" panose="02020603050405020304" pitchFamily="18" charset="0"/>
              </a:rPr>
              <a:t> </a:t>
            </a:r>
            <a:endParaRPr lang="en-US" sz="900" dirty="0">
              <a:latin typeface="Times New Roman" panose="02020603050405020304" pitchFamily="18" charset="0"/>
              <a:ea typeface="Times New Roman" panose="02020603050405020304" pitchFamily="18" charset="0"/>
            </a:endParaRPr>
          </a:p>
          <a:p>
            <a:pPr marL="6350" indent="-6350">
              <a:lnSpc>
                <a:spcPct val="110000"/>
              </a:lnSpc>
              <a:spcAft>
                <a:spcPts val="25"/>
              </a:spcAft>
            </a:pPr>
            <a:r>
              <a:rPr lang="en-US" sz="900" b="1" dirty="0">
                <a:latin typeface="Times New Roman" panose="02020603050405020304" pitchFamily="18" charset="0"/>
                <a:ea typeface="Times New Roman" panose="02020603050405020304" pitchFamily="18" charset="0"/>
              </a:rPr>
              <a:t>Strategic Priority 10: Monitoring and Evaluation of the Action Plan </a:t>
            </a:r>
            <a:r>
              <a:rPr lang="en-US" sz="900" dirty="0">
                <a:latin typeface="Times New Roman" panose="02020603050405020304" pitchFamily="18" charset="0"/>
                <a:ea typeface="Times New Roman" panose="02020603050405020304" pitchFamily="18" charset="0"/>
              </a:rPr>
              <a:t> </a:t>
            </a:r>
            <a:endParaRPr lang="en-US" sz="700" b="1" i="1" dirty="0">
              <a:solidFill>
                <a:srgbClr val="0E57C4"/>
              </a:solidFill>
              <a:latin typeface="Times New Roman" panose="02020603050405020304" pitchFamily="18" charset="0"/>
              <a:ea typeface="Times New Roman" panose="02020603050405020304" pitchFamily="18" charset="0"/>
            </a:endParaRPr>
          </a:p>
          <a:p>
            <a:pPr marL="176530" indent="-6350" algn="just">
              <a:lnSpc>
                <a:spcPct val="112000"/>
              </a:lnSpc>
              <a:spcAft>
                <a:spcPts val="1225"/>
              </a:spcAft>
            </a:pPr>
            <a:r>
              <a:rPr lang="en-US" sz="900" dirty="0">
                <a:latin typeface="Times New Roman" panose="02020603050405020304" pitchFamily="18" charset="0"/>
                <a:ea typeface="Times New Roman" panose="02020603050405020304" pitchFamily="18" charset="0"/>
              </a:rPr>
              <a:t>It is essential to monitor and evaluate performance on the implementation of the Action Plan on an ongoing basis. This will ensure that the objectives are being adhered to; lessons learnt are captured and used as inputs for future planning.  </a:t>
            </a:r>
          </a:p>
        </p:txBody>
      </p:sp>
    </p:spTree>
    <p:extLst>
      <p:ext uri="{BB962C8B-B14F-4D97-AF65-F5344CB8AC3E}">
        <p14:creationId xmlns:p14="http://schemas.microsoft.com/office/powerpoint/2010/main" val="2881894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endParaRPr b="1" i="0" dirty="0">
              <a:ln>
                <a:noFill/>
              </a:ln>
              <a:solidFill>
                <a:schemeClr val="lt1"/>
              </a:solidFill>
              <a:latin typeface="Roboto Slab"/>
            </a:endParaRP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sp>
        <p:nvSpPr>
          <p:cNvPr id="2" name="Rectangle 1">
            <a:extLst>
              <a:ext uri="{FF2B5EF4-FFF2-40B4-BE49-F238E27FC236}">
                <a16:creationId xmlns:a16="http://schemas.microsoft.com/office/drawing/2014/main" id="{C41F7616-7051-4BA7-B67B-36A86107C60A}"/>
              </a:ext>
            </a:extLst>
          </p:cNvPr>
          <p:cNvSpPr/>
          <p:nvPr/>
        </p:nvSpPr>
        <p:spPr>
          <a:xfrm>
            <a:off x="747007" y="425868"/>
            <a:ext cx="7385611" cy="3585597"/>
          </a:xfrm>
          <a:prstGeom prst="rect">
            <a:avLst/>
          </a:prstGeom>
        </p:spPr>
        <p:txBody>
          <a:bodyPr wrap="square">
            <a:spAutoFit/>
          </a:bodyPr>
          <a:lstStyle/>
          <a:p>
            <a:pPr fontAlgn="base"/>
            <a:r>
              <a:rPr lang="en-US" sz="1800" b="1" dirty="0">
                <a:solidFill>
                  <a:srgbClr val="002060"/>
                </a:solidFill>
                <a:latin typeface="Roboto Slab" panose="020B0604020202020204" charset="0"/>
                <a:ea typeface="Roboto Slab" panose="020B0604020202020204" charset="0"/>
              </a:rPr>
              <a:t>In 2018 the WHO adopted a five-year strategic plan to achieve the SDGs, particularly SDG 3. To track the impact of the strategic plan, a result framework has been established and is continuously being refined. The final version will be presented in January 2020.</a:t>
            </a:r>
          </a:p>
          <a:p>
            <a:pPr fontAlgn="base"/>
            <a:endParaRPr lang="en-US" sz="1800" b="1" dirty="0">
              <a:solidFill>
                <a:srgbClr val="002060"/>
              </a:solidFill>
              <a:latin typeface="Roboto Slab" panose="020B0604020202020204" charset="0"/>
              <a:ea typeface="Roboto Slab" panose="020B0604020202020204" charset="0"/>
            </a:endParaRPr>
          </a:p>
          <a:p>
            <a:pPr fontAlgn="base">
              <a:lnSpc>
                <a:spcPct val="150000"/>
              </a:lnSpc>
            </a:pPr>
            <a:r>
              <a:rPr lang="en-US" dirty="0">
                <a:solidFill>
                  <a:srgbClr val="505050"/>
                </a:solidFill>
                <a:latin typeface="Roboto Slab" panose="020B0604020202020204" charset="0"/>
                <a:ea typeface="Roboto Slab" panose="020B0604020202020204" charset="0"/>
              </a:rPr>
              <a:t>The plan’s three targets, known together as the “triple billion” target, are:</a:t>
            </a:r>
          </a:p>
          <a:p>
            <a:pPr marL="285750" indent="-285750" fontAlgn="base">
              <a:lnSpc>
                <a:spcPct val="150000"/>
              </a:lnSpc>
              <a:buFont typeface="Wingdings" panose="05000000000000000000" pitchFamily="2" charset="2"/>
              <a:buChar char="v"/>
            </a:pPr>
            <a:r>
              <a:rPr lang="en-US" dirty="0">
                <a:solidFill>
                  <a:srgbClr val="505050"/>
                </a:solidFill>
                <a:latin typeface="Roboto Slab" panose="020B0604020202020204" charset="0"/>
                <a:ea typeface="Roboto Slab" panose="020B0604020202020204" charset="0"/>
              </a:rPr>
              <a:t>Extending universal health coverage to one billion more people;</a:t>
            </a:r>
          </a:p>
          <a:p>
            <a:pPr marL="285750" indent="-285750" fontAlgn="base">
              <a:lnSpc>
                <a:spcPct val="150000"/>
              </a:lnSpc>
              <a:buFont typeface="Wingdings" panose="05000000000000000000" pitchFamily="2" charset="2"/>
              <a:buChar char="v"/>
            </a:pPr>
            <a:r>
              <a:rPr lang="en-US" dirty="0">
                <a:solidFill>
                  <a:srgbClr val="505050"/>
                </a:solidFill>
                <a:latin typeface="Roboto Slab" panose="020B0604020202020204" charset="0"/>
                <a:ea typeface="Roboto Slab" panose="020B0604020202020204" charset="0"/>
              </a:rPr>
              <a:t>Ensuring better protection from health emergencies for one billion more people; and</a:t>
            </a:r>
          </a:p>
          <a:p>
            <a:pPr marL="285750" indent="-285750" fontAlgn="base">
              <a:lnSpc>
                <a:spcPct val="150000"/>
              </a:lnSpc>
              <a:buFont typeface="Wingdings" panose="05000000000000000000" pitchFamily="2" charset="2"/>
              <a:buChar char="v"/>
            </a:pPr>
            <a:r>
              <a:rPr lang="en-US" dirty="0">
                <a:solidFill>
                  <a:srgbClr val="505050"/>
                </a:solidFill>
                <a:latin typeface="Roboto Slab" panose="020B0604020202020204" charset="0"/>
                <a:ea typeface="Roboto Slab" panose="020B0604020202020204" charset="0"/>
              </a:rPr>
              <a:t>Promoting better health and well-being for one billion more people.</a:t>
            </a:r>
          </a:p>
          <a:p>
            <a:pPr fontAlgn="base"/>
            <a:endParaRPr lang="en-US" dirty="0">
              <a:solidFill>
                <a:srgbClr val="505050"/>
              </a:solidFill>
              <a:latin typeface="Roboto Slab" panose="020B0604020202020204" charset="0"/>
              <a:ea typeface="Roboto Slab" panose="020B060402020202020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endParaRPr b="1" i="0" dirty="0">
              <a:ln>
                <a:noFill/>
              </a:ln>
              <a:solidFill>
                <a:schemeClr val="lt1"/>
              </a:solidFill>
              <a:latin typeface="Roboto Slab"/>
            </a:endParaRP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sp>
        <p:nvSpPr>
          <p:cNvPr id="2" name="Rectangle 1">
            <a:extLst>
              <a:ext uri="{FF2B5EF4-FFF2-40B4-BE49-F238E27FC236}">
                <a16:creationId xmlns:a16="http://schemas.microsoft.com/office/drawing/2014/main" id="{C41F7616-7051-4BA7-B67B-36A86107C60A}"/>
              </a:ext>
            </a:extLst>
          </p:cNvPr>
          <p:cNvSpPr/>
          <p:nvPr/>
        </p:nvSpPr>
        <p:spPr>
          <a:xfrm>
            <a:off x="747007" y="425868"/>
            <a:ext cx="7385611" cy="3533724"/>
          </a:xfrm>
          <a:prstGeom prst="rect">
            <a:avLst/>
          </a:prstGeom>
        </p:spPr>
        <p:txBody>
          <a:bodyPr wrap="square">
            <a:spAutoFit/>
          </a:bodyPr>
          <a:lstStyle/>
          <a:p>
            <a:pPr fontAlgn="base"/>
            <a:endParaRPr lang="en-US" dirty="0">
              <a:solidFill>
                <a:srgbClr val="505050"/>
              </a:solidFill>
              <a:latin typeface="Roboto Slab" panose="020B0604020202020204" charset="0"/>
              <a:ea typeface="Roboto Slab" panose="020B0604020202020204" charset="0"/>
            </a:endParaRPr>
          </a:p>
          <a:p>
            <a:pPr fontAlgn="base"/>
            <a:endParaRPr lang="en-US" dirty="0">
              <a:solidFill>
                <a:srgbClr val="505050"/>
              </a:solidFill>
              <a:latin typeface="Roboto Slab" panose="020B0604020202020204" charset="0"/>
              <a:ea typeface="Roboto Slab" panose="020B0604020202020204" charset="0"/>
            </a:endParaRPr>
          </a:p>
          <a:p>
            <a:pPr fontAlgn="base"/>
            <a:r>
              <a:rPr lang="en-US" sz="2400" b="1" dirty="0">
                <a:solidFill>
                  <a:srgbClr val="505050"/>
                </a:solidFill>
                <a:latin typeface="Roboto Slab" panose="020B0604020202020204" charset="0"/>
                <a:ea typeface="Roboto Slab" panose="020B0604020202020204" charset="0"/>
              </a:rPr>
              <a:t>The WHO is also promoting these six main lines of action to as a guideline to align efforts:</a:t>
            </a:r>
          </a:p>
          <a:p>
            <a:pPr fontAlgn="base"/>
            <a:endParaRPr lang="en-US" sz="2400" b="1" dirty="0">
              <a:solidFill>
                <a:srgbClr val="505050"/>
              </a:solidFill>
              <a:latin typeface="Roboto Slab" panose="020B0604020202020204" charset="0"/>
              <a:ea typeface="Roboto Slab" panose="020B0604020202020204" charset="0"/>
            </a:endParaRP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Intersectoral action by multiple stakeholders;</a:t>
            </a: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Health systems strengthening for UHC;</a:t>
            </a: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Respect for equity and human rights;</a:t>
            </a: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Sustainable financing;</a:t>
            </a: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Scientific research and innovation; and</a:t>
            </a: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Monitoring and evaluation.</a:t>
            </a:r>
          </a:p>
        </p:txBody>
      </p:sp>
    </p:spTree>
    <p:extLst>
      <p:ext uri="{BB962C8B-B14F-4D97-AF65-F5344CB8AC3E}">
        <p14:creationId xmlns:p14="http://schemas.microsoft.com/office/powerpoint/2010/main" val="248919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Plan</a:t>
            </a:r>
            <a:endParaRPr dirty="0"/>
          </a:p>
        </p:txBody>
      </p:sp>
      <p:sp>
        <p:nvSpPr>
          <p:cNvPr id="468" name="Google Shape;468;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469" name="Google Shape;469;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71" name="Google Shape;471;p40"/>
          <p:cNvGrpSpPr/>
          <p:nvPr/>
        </p:nvGrpSpPr>
        <p:grpSpPr>
          <a:xfrm>
            <a:off x="1786339" y="1703401"/>
            <a:ext cx="473400" cy="473400"/>
            <a:chOff x="1786339" y="1703401"/>
            <a:chExt cx="473400" cy="473400"/>
          </a:xfrm>
        </p:grpSpPr>
        <p:sp>
          <p:nvSpPr>
            <p:cNvPr id="472" name="Google Shape;472;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474" name="Google Shape;474;p40"/>
          <p:cNvGrpSpPr/>
          <p:nvPr/>
        </p:nvGrpSpPr>
        <p:grpSpPr>
          <a:xfrm>
            <a:off x="3814414" y="1703401"/>
            <a:ext cx="473400" cy="473400"/>
            <a:chOff x="3814414" y="1703401"/>
            <a:chExt cx="473400" cy="473400"/>
          </a:xfrm>
        </p:grpSpPr>
        <p:sp>
          <p:nvSpPr>
            <p:cNvPr id="475" name="Google Shape;475;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477" name="Google Shape;477;p40"/>
          <p:cNvGrpSpPr/>
          <p:nvPr/>
        </p:nvGrpSpPr>
        <p:grpSpPr>
          <a:xfrm>
            <a:off x="5842489" y="1703401"/>
            <a:ext cx="473400" cy="473400"/>
            <a:chOff x="5842489" y="1703401"/>
            <a:chExt cx="473400" cy="473400"/>
          </a:xfrm>
        </p:grpSpPr>
        <p:sp>
          <p:nvSpPr>
            <p:cNvPr id="478" name="Google Shape;478;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480" name="Google Shape;480;p40"/>
          <p:cNvGrpSpPr/>
          <p:nvPr/>
        </p:nvGrpSpPr>
        <p:grpSpPr>
          <a:xfrm>
            <a:off x="6880814" y="3576300"/>
            <a:ext cx="473400" cy="473400"/>
            <a:chOff x="6880814" y="3576300"/>
            <a:chExt cx="473400" cy="473400"/>
          </a:xfrm>
        </p:grpSpPr>
        <p:sp>
          <p:nvSpPr>
            <p:cNvPr id="481" name="Google Shape;481;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483" name="Google Shape;483;p40"/>
          <p:cNvGrpSpPr/>
          <p:nvPr/>
        </p:nvGrpSpPr>
        <p:grpSpPr>
          <a:xfrm>
            <a:off x="4852739" y="3576300"/>
            <a:ext cx="473400" cy="473400"/>
            <a:chOff x="4852739" y="3576300"/>
            <a:chExt cx="473400" cy="473400"/>
          </a:xfrm>
        </p:grpSpPr>
        <p:sp>
          <p:nvSpPr>
            <p:cNvPr id="484" name="Google Shape;484;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486" name="Google Shape;486;p40"/>
          <p:cNvGrpSpPr/>
          <p:nvPr/>
        </p:nvGrpSpPr>
        <p:grpSpPr>
          <a:xfrm>
            <a:off x="2824664" y="3576300"/>
            <a:ext cx="473400" cy="473400"/>
            <a:chOff x="2824664" y="3576300"/>
            <a:chExt cx="473400" cy="473400"/>
          </a:xfrm>
        </p:grpSpPr>
        <p:sp>
          <p:nvSpPr>
            <p:cNvPr id="487" name="Google Shape;487;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489" name="Google Shape;489;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1</a:t>
            </a:r>
            <a:endParaRPr sz="900" dirty="0">
              <a:solidFill>
                <a:schemeClr val="dk2"/>
              </a:solidFill>
              <a:latin typeface="Source Sans Pro"/>
              <a:ea typeface="Source Sans Pro"/>
              <a:cs typeface="Source Sans Pro"/>
              <a:sym typeface="Source Sans Pro"/>
            </a:endParaRPr>
          </a:p>
        </p:txBody>
      </p:sp>
      <p:sp>
        <p:nvSpPr>
          <p:cNvPr id="490" name="Google Shape;490;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3</a:t>
            </a:r>
            <a:endParaRPr sz="900" dirty="0">
              <a:solidFill>
                <a:schemeClr val="dk2"/>
              </a:solidFill>
              <a:latin typeface="Source Sans Pro"/>
              <a:ea typeface="Source Sans Pro"/>
              <a:cs typeface="Source Sans Pro"/>
              <a:sym typeface="Source Sans Pro"/>
            </a:endParaRPr>
          </a:p>
        </p:txBody>
      </p:sp>
      <p:sp>
        <p:nvSpPr>
          <p:cNvPr id="491" name="Google Shape;491;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5</a:t>
            </a:r>
            <a:endParaRPr sz="900" dirty="0">
              <a:solidFill>
                <a:schemeClr val="dk2"/>
              </a:solidFill>
              <a:latin typeface="Source Sans Pro"/>
              <a:ea typeface="Source Sans Pro"/>
              <a:cs typeface="Source Sans Pro"/>
              <a:sym typeface="Source Sans Pro"/>
            </a:endParaRPr>
          </a:p>
        </p:txBody>
      </p:sp>
      <p:sp>
        <p:nvSpPr>
          <p:cNvPr id="492" name="Google Shape;492;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2</a:t>
            </a:r>
            <a:endParaRPr sz="900" dirty="0">
              <a:solidFill>
                <a:schemeClr val="dk2"/>
              </a:solidFill>
              <a:latin typeface="Source Sans Pro"/>
              <a:ea typeface="Source Sans Pro"/>
              <a:cs typeface="Source Sans Pro"/>
              <a:sym typeface="Source Sans Pro"/>
            </a:endParaRPr>
          </a:p>
        </p:txBody>
      </p:sp>
      <p:sp>
        <p:nvSpPr>
          <p:cNvPr id="493" name="Google Shape;493;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Action 4</a:t>
            </a:r>
            <a:endParaRPr sz="900" dirty="0">
              <a:solidFill>
                <a:schemeClr val="dk2"/>
              </a:solidFill>
              <a:latin typeface="Source Sans Pro"/>
              <a:ea typeface="Source Sans Pro"/>
              <a:cs typeface="Source Sans Pro"/>
              <a:sym typeface="Source Sans Pro"/>
            </a:endParaRPr>
          </a:p>
        </p:txBody>
      </p:sp>
      <p:sp>
        <p:nvSpPr>
          <p:cNvPr id="494" name="Google Shape;494;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6</a:t>
            </a:r>
            <a:endParaRPr sz="9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6" name="TextBox 5">
            <a:extLst>
              <a:ext uri="{FF2B5EF4-FFF2-40B4-BE49-F238E27FC236}">
                <a16:creationId xmlns:a16="http://schemas.microsoft.com/office/drawing/2014/main" id="{B8ACADFF-7629-4543-B768-41A067893FD2}"/>
              </a:ext>
            </a:extLst>
          </p:cNvPr>
          <p:cNvSpPr txBox="1"/>
          <p:nvPr/>
        </p:nvSpPr>
        <p:spPr>
          <a:xfrm>
            <a:off x="1674102" y="922990"/>
            <a:ext cx="6791026" cy="3287503"/>
          </a:xfrm>
          <a:prstGeom prst="rect">
            <a:avLst/>
          </a:prstGeom>
          <a:noFill/>
        </p:spPr>
        <p:txBody>
          <a:bodyPr wrap="square" rtlCol="0">
            <a:spAutoFit/>
          </a:bodyPr>
          <a:lstStyle/>
          <a:p>
            <a:pPr>
              <a:lnSpc>
                <a:spcPct val="150000"/>
              </a:lnSpc>
            </a:pPr>
            <a:r>
              <a:rPr lang="en-US" dirty="0">
                <a:latin typeface="Roboto Slab" panose="020B0604020202020204" charset="0"/>
                <a:ea typeface="Roboto Slab" panose="020B0604020202020204" charset="0"/>
              </a:rPr>
              <a:t>SDG 3 – “Ensure healthy lives and promote well-being for all at all ages” – has a monitoring framework made up of 13 targets and 26 indicators. It covers maternal (3.1) and newborn/children’s health (3.2), communicable (3.3) and non-communicable diseases (3.4), substance abuse (3.5), traffic accidents (3.6), reproductive health (3.7), and environmental health hazards (3.9). The means of implementation targets (3.A to 3.D) cover both financial (3.C) and non-financial (3.A, 3.B, and 3.D) means of implementation. Universal health care (UHC) (3.8) ties all these different aspects together. Along with SDGs 1, 2, 4, and 5, SDG 3 is people-focused and aims to establish conditions that protect human dignity and assist those who are farthest behind.</a:t>
            </a:r>
            <a:endParaRPr lang="en-US" sz="1100" dirty="0">
              <a:solidFill>
                <a:srgbClr val="002060"/>
              </a:solidFill>
              <a:latin typeface="Roboto Slab" panose="020B0604020202020204" charset="0"/>
              <a:ea typeface="Roboto Slab" panose="020B0604020202020204" charset="0"/>
            </a:endParaRPr>
          </a:p>
        </p:txBody>
      </p:sp>
    </p:spTree>
    <p:extLst>
      <p:ext uri="{BB962C8B-B14F-4D97-AF65-F5344CB8AC3E}">
        <p14:creationId xmlns:p14="http://schemas.microsoft.com/office/powerpoint/2010/main" val="2350599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5" name="Oval 4">
            <a:extLst>
              <a:ext uri="{FF2B5EF4-FFF2-40B4-BE49-F238E27FC236}">
                <a16:creationId xmlns:a16="http://schemas.microsoft.com/office/drawing/2014/main" id="{BF577B66-B0EF-4C05-A0D6-6FDA15CC0035}"/>
              </a:ext>
            </a:extLst>
          </p:cNvPr>
          <p:cNvSpPr/>
          <p:nvPr/>
        </p:nvSpPr>
        <p:spPr>
          <a:xfrm>
            <a:off x="3172691" y="949036"/>
            <a:ext cx="1309254"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Google Shape;391;p35"/>
          <p:cNvSpPr txBox="1">
            <a:spLocks noGrp="1"/>
          </p:cNvSpPr>
          <p:nvPr>
            <p:ph type="body" idx="4294967295"/>
          </p:nvPr>
        </p:nvSpPr>
        <p:spPr>
          <a:xfrm>
            <a:off x="891690" y="4160584"/>
            <a:ext cx="6915143" cy="982867"/>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endParaRPr lang="en-US" b="1" dirty="0">
              <a:solidFill>
                <a:schemeClr val="accent1"/>
              </a:solidFill>
              <a:highlight>
                <a:schemeClr val="lt2"/>
              </a:highlight>
              <a:latin typeface="Roboto Slab"/>
              <a:ea typeface="Roboto Slab"/>
              <a:cs typeface="Roboto Slab"/>
              <a:sym typeface="Roboto Slab"/>
            </a:endParaRPr>
          </a:p>
          <a:p>
            <a:pPr marL="0" lvl="0" indent="0" algn="ctr" rtl="0">
              <a:spcBef>
                <a:spcPts val="600"/>
              </a:spcBef>
              <a:spcAft>
                <a:spcPts val="0"/>
              </a:spcAft>
              <a:buNone/>
            </a:pPr>
            <a:endParaRPr lang="en-US" b="1" dirty="0">
              <a:solidFill>
                <a:schemeClr val="accent1"/>
              </a:solidFill>
              <a:highlight>
                <a:schemeClr val="lt2"/>
              </a:highlight>
              <a:latin typeface="Roboto Slab"/>
              <a:ea typeface="Roboto Slab"/>
              <a:cs typeface="Roboto Slab"/>
              <a:sym typeface="Roboto Slab"/>
            </a:endParaRPr>
          </a:p>
          <a:p>
            <a:pPr marL="0" lvl="0" indent="0" algn="ctr" rtl="0">
              <a:spcBef>
                <a:spcPts val="600"/>
              </a:spcBef>
              <a:spcAft>
                <a:spcPts val="0"/>
              </a:spcAft>
              <a:buNone/>
            </a:pPr>
            <a:r>
              <a:rPr lang="en-US" b="1" dirty="0">
                <a:solidFill>
                  <a:schemeClr val="accent1"/>
                </a:solidFill>
                <a:highlight>
                  <a:schemeClr val="lt2"/>
                </a:highlight>
                <a:latin typeface="Roboto Slab"/>
                <a:ea typeface="Roboto Slab"/>
                <a:cs typeface="Roboto Slab"/>
                <a:sym typeface="Roboto Slab"/>
              </a:rPr>
              <a:t>Goal #3: Good Health and Well-being</a:t>
            </a:r>
            <a:endParaRPr b="1" dirty="0">
              <a:solidFill>
                <a:schemeClr val="accent1"/>
              </a:solidFill>
              <a:highlight>
                <a:schemeClr val="lt2"/>
              </a:highlight>
              <a:latin typeface="Roboto Slab"/>
              <a:ea typeface="Roboto Slab"/>
              <a:cs typeface="Roboto Slab"/>
              <a:sym typeface="Roboto Slab"/>
            </a:endParaRPr>
          </a:p>
        </p:txBody>
      </p:sp>
      <p:sp>
        <p:nvSpPr>
          <p:cNvPr id="392" name="Google Shape;392;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67077446-6D37-4482-B31C-3308324C4AB8}"/>
              </a:ext>
            </a:extLst>
          </p:cNvPr>
          <p:cNvPicPr>
            <a:picLocks noChangeAspect="1"/>
          </p:cNvPicPr>
          <p:nvPr/>
        </p:nvPicPr>
        <p:blipFill>
          <a:blip r:embed="rId3"/>
          <a:stretch>
            <a:fillRect/>
          </a:stretch>
        </p:blipFill>
        <p:spPr>
          <a:xfrm>
            <a:off x="72573" y="418030"/>
            <a:ext cx="9144000" cy="4037187"/>
          </a:xfrm>
          <a:prstGeom prst="rect">
            <a:avLst/>
          </a:prstGeom>
        </p:spPr>
      </p:pic>
    </p:spTree>
    <p:extLst>
      <p:ext uri="{BB962C8B-B14F-4D97-AF65-F5344CB8AC3E}">
        <p14:creationId xmlns:p14="http://schemas.microsoft.com/office/powerpoint/2010/main" val="2728651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162547" y="1489188"/>
            <a:ext cx="6713400" cy="819900"/>
          </a:xfrm>
          <a:prstGeom prst="rect">
            <a:avLst/>
          </a:prstGeom>
        </p:spPr>
        <p:txBody>
          <a:bodyPr spcFirstLastPara="1" wrap="square" lIns="91425" tIns="91425" rIns="91425" bIns="91425" anchor="t" anchorCtr="0">
            <a:noAutofit/>
          </a:bodyPr>
          <a:lstStyle/>
          <a:p>
            <a:pPr marL="0" indent="0" fontAlgn="base">
              <a:buNone/>
            </a:pPr>
            <a:r>
              <a:rPr lang="en-US" sz="1800" b="1" i="0" dirty="0">
                <a:solidFill>
                  <a:srgbClr val="0070C0"/>
                </a:solidFill>
              </a:rPr>
              <a:t>The localization of SDG 3 in Cambodia</a:t>
            </a:r>
          </a:p>
          <a:p>
            <a:pPr marL="0" indent="0" fontAlgn="base">
              <a:buNone/>
            </a:pPr>
            <a:r>
              <a:rPr lang="en-US" sz="1800" i="0" dirty="0">
                <a:solidFill>
                  <a:srgbClr val="002060"/>
                </a:solidFill>
              </a:rPr>
              <a:t>At the end of 2018, the Royal Government of Cambodia approved the Cambodian Sustainable Development Goals (CSDGs) Framework 2016–2030. </a:t>
            </a:r>
          </a:p>
          <a:p>
            <a:pPr marL="0" indent="0" fontAlgn="base">
              <a:buNone/>
            </a:pPr>
            <a:r>
              <a:rPr lang="en-US" sz="1800" i="0" dirty="0">
                <a:solidFill>
                  <a:srgbClr val="C00000"/>
                </a:solidFill>
              </a:rPr>
              <a:t>Of all the goals, CSDG 3 is one where the highest proportion of SDG targets and indicators have been picked up. The global framework has </a:t>
            </a:r>
            <a:r>
              <a:rPr lang="en-US" sz="1800" b="1" i="0" dirty="0">
                <a:solidFill>
                  <a:srgbClr val="002060"/>
                </a:solidFill>
              </a:rPr>
              <a:t>13</a:t>
            </a:r>
            <a:r>
              <a:rPr lang="en-US" sz="1800" i="0" dirty="0">
                <a:solidFill>
                  <a:srgbClr val="C00000"/>
                </a:solidFill>
              </a:rPr>
              <a:t> targets and </a:t>
            </a:r>
            <a:r>
              <a:rPr lang="en-US" sz="1800" b="1" i="0" dirty="0">
                <a:solidFill>
                  <a:srgbClr val="002060"/>
                </a:solidFill>
              </a:rPr>
              <a:t>27</a:t>
            </a:r>
            <a:r>
              <a:rPr lang="en-US" sz="1800" i="0" dirty="0">
                <a:solidFill>
                  <a:srgbClr val="C00000"/>
                </a:solidFill>
              </a:rPr>
              <a:t> indicators, while the framework for CSDG 3 has </a:t>
            </a:r>
            <a:r>
              <a:rPr lang="en-US" sz="1800" b="1" i="0" dirty="0">
                <a:solidFill>
                  <a:srgbClr val="7030A0"/>
                </a:solidFill>
              </a:rPr>
              <a:t>11</a:t>
            </a:r>
            <a:r>
              <a:rPr lang="en-US" sz="1800" i="0" dirty="0">
                <a:solidFill>
                  <a:srgbClr val="C00000"/>
                </a:solidFill>
              </a:rPr>
              <a:t> targets and </a:t>
            </a:r>
            <a:r>
              <a:rPr lang="en-US" sz="1800" b="1" i="0" dirty="0">
                <a:solidFill>
                  <a:srgbClr val="7030A0"/>
                </a:solidFill>
              </a:rPr>
              <a:t>21</a:t>
            </a:r>
            <a:r>
              <a:rPr lang="en-US" sz="1800" i="0" dirty="0">
                <a:solidFill>
                  <a:srgbClr val="C00000"/>
                </a:solidFill>
              </a:rPr>
              <a:t> indicators.</a:t>
            </a:r>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6" name="TextBox 5">
            <a:extLst>
              <a:ext uri="{FF2B5EF4-FFF2-40B4-BE49-F238E27FC236}">
                <a16:creationId xmlns:a16="http://schemas.microsoft.com/office/drawing/2014/main" id="{B8ACADFF-7629-4543-B768-41A067893FD2}"/>
              </a:ext>
            </a:extLst>
          </p:cNvPr>
          <p:cNvSpPr txBox="1"/>
          <p:nvPr/>
        </p:nvSpPr>
        <p:spPr>
          <a:xfrm>
            <a:off x="365760" y="140208"/>
            <a:ext cx="7907919" cy="4693593"/>
          </a:xfrm>
          <a:prstGeom prst="rect">
            <a:avLst/>
          </a:prstGeom>
          <a:noFill/>
        </p:spPr>
        <p:txBody>
          <a:bodyPr wrap="square" rtlCol="0">
            <a:spAutoFit/>
          </a:bodyPr>
          <a:lstStyle/>
          <a:p>
            <a:r>
              <a:rPr lang="en-US" sz="1200" b="1" dirty="0">
                <a:solidFill>
                  <a:srgbClr val="C00000"/>
                </a:solidFill>
                <a:latin typeface="Roboto Slab" panose="020B0604020202020204" charset="0"/>
                <a:ea typeface="Roboto Slab" panose="020B0604020202020204" charset="0"/>
              </a:rPr>
              <a:t>3.1</a:t>
            </a:r>
            <a:r>
              <a:rPr lang="en-US" sz="1200" dirty="0">
                <a:solidFill>
                  <a:srgbClr val="002060"/>
                </a:solidFill>
                <a:latin typeface="Roboto Slab" panose="020B0604020202020204" charset="0"/>
                <a:ea typeface="Roboto Slab" panose="020B0604020202020204" charset="0"/>
              </a:rPr>
              <a:t> By 2030, reduce the global maternal mortality ratio to less than 70 per 100,000 live births.</a:t>
            </a:r>
          </a:p>
          <a:p>
            <a:r>
              <a:rPr lang="en-US" sz="1200" b="1" dirty="0">
                <a:solidFill>
                  <a:srgbClr val="C00000"/>
                </a:solidFill>
                <a:latin typeface="Roboto Slab" panose="020B0604020202020204" charset="0"/>
                <a:ea typeface="Roboto Slab" panose="020B0604020202020204" charset="0"/>
              </a:rPr>
              <a:t>3.2</a:t>
            </a:r>
            <a:r>
              <a:rPr lang="en-US" sz="1200" b="1" dirty="0">
                <a:solidFill>
                  <a:srgbClr val="002060"/>
                </a:solidFill>
                <a:latin typeface="Roboto Slab" panose="020B0604020202020204" charset="0"/>
                <a:ea typeface="Roboto Slab" panose="020B0604020202020204" charset="0"/>
              </a:rPr>
              <a:t> </a:t>
            </a:r>
            <a:r>
              <a:rPr lang="en-US" sz="1200" dirty="0">
                <a:solidFill>
                  <a:srgbClr val="00B0F0"/>
                </a:solidFill>
                <a:latin typeface="Roboto Slab" panose="020B0604020202020204" charset="0"/>
                <a:ea typeface="Roboto Slab" panose="020B0604020202020204" charset="0"/>
              </a:rPr>
              <a:t>By 2030, end preventable deaths of newborns and children under 5 years of age, with all countries aiming to reduce neonatal mortality to at least as low as 12 per 1,000 live births and under-5 mortality to at least as low as 25 per 1,000 live births.</a:t>
            </a:r>
          </a:p>
          <a:p>
            <a:r>
              <a:rPr lang="en-US" sz="1200" b="1" dirty="0">
                <a:solidFill>
                  <a:srgbClr val="C00000"/>
                </a:solidFill>
                <a:latin typeface="Roboto Slab" panose="020B0604020202020204" charset="0"/>
                <a:ea typeface="Roboto Slab" panose="020B0604020202020204" charset="0"/>
              </a:rPr>
              <a:t>3.3</a:t>
            </a:r>
            <a:r>
              <a:rPr lang="en-US" sz="1200" b="1" dirty="0">
                <a:solidFill>
                  <a:srgbClr val="002060"/>
                </a:solidFill>
                <a:latin typeface="Roboto Slab" panose="020B0604020202020204" charset="0"/>
                <a:ea typeface="Roboto Slab" panose="020B0604020202020204" charset="0"/>
              </a:rPr>
              <a:t> </a:t>
            </a:r>
            <a:r>
              <a:rPr lang="en-US" sz="1200" dirty="0">
                <a:solidFill>
                  <a:srgbClr val="002060"/>
                </a:solidFill>
                <a:latin typeface="Roboto Slab" panose="020B0604020202020204" charset="0"/>
                <a:ea typeface="Roboto Slab" panose="020B0604020202020204" charset="0"/>
              </a:rPr>
              <a:t>By 2030, end the epidemics of AIDS, tuberculosis, malaria and neglected tropical diseases and combat hepatitis, water-borne diseases and other communicable diseases (per 1000).</a:t>
            </a:r>
          </a:p>
          <a:p>
            <a:r>
              <a:rPr lang="en-US" sz="1200" b="1" dirty="0">
                <a:solidFill>
                  <a:srgbClr val="C00000"/>
                </a:solidFill>
                <a:latin typeface="Roboto Slab" panose="020B0604020202020204" charset="0"/>
                <a:ea typeface="Roboto Slab" panose="020B0604020202020204" charset="0"/>
              </a:rPr>
              <a:t>3.4</a:t>
            </a:r>
            <a:r>
              <a:rPr lang="en-US" sz="1200" b="1" dirty="0">
                <a:solidFill>
                  <a:srgbClr val="00B0F0"/>
                </a:solidFill>
                <a:latin typeface="Roboto Slab" panose="020B0604020202020204" charset="0"/>
                <a:ea typeface="Roboto Slab" panose="020B0604020202020204" charset="0"/>
              </a:rPr>
              <a:t> </a:t>
            </a:r>
            <a:r>
              <a:rPr lang="en-US" sz="1200" dirty="0">
                <a:solidFill>
                  <a:srgbClr val="00B0F0"/>
                </a:solidFill>
                <a:latin typeface="Roboto Slab" panose="020B0604020202020204" charset="0"/>
                <a:ea typeface="Roboto Slab" panose="020B0604020202020204" charset="0"/>
              </a:rPr>
              <a:t>By 2030, reduce by one third premature mortality from non-communicable diseases through prevention and treatment and promote mental health and well-being (</a:t>
            </a:r>
            <a:r>
              <a:rPr lang="km-KH" sz="1200" dirty="0">
                <a:solidFill>
                  <a:srgbClr val="00B0F0"/>
                </a:solidFill>
                <a:latin typeface="Roboto Slab" panose="020B0604020202020204" charset="0"/>
                <a:ea typeface="Roboto Slab" panose="020B0604020202020204" charset="0"/>
              </a:rPr>
              <a:t>​</a:t>
            </a:r>
            <a:r>
              <a:rPr lang="en-US" sz="1200" dirty="0">
                <a:solidFill>
                  <a:srgbClr val="00B0F0"/>
                </a:solidFill>
                <a:latin typeface="Roboto Slab" panose="020B0604020202020204" charset="0"/>
                <a:ea typeface="Roboto Slab" panose="020B0604020202020204" charset="0"/>
              </a:rPr>
              <a:t> per 1000).</a:t>
            </a:r>
          </a:p>
          <a:p>
            <a:r>
              <a:rPr lang="en-US" sz="1200" b="1" dirty="0">
                <a:solidFill>
                  <a:srgbClr val="C00000"/>
                </a:solidFill>
                <a:latin typeface="Roboto Slab" panose="020B0604020202020204" charset="0"/>
                <a:ea typeface="Roboto Slab" panose="020B0604020202020204" charset="0"/>
              </a:rPr>
              <a:t>3.5</a:t>
            </a:r>
            <a:r>
              <a:rPr lang="en-US" sz="1200" b="1" dirty="0">
                <a:solidFill>
                  <a:srgbClr val="002060"/>
                </a:solidFill>
                <a:latin typeface="Roboto Slab" panose="020B0604020202020204" charset="0"/>
                <a:ea typeface="Roboto Slab" panose="020B0604020202020204" charset="0"/>
              </a:rPr>
              <a:t> </a:t>
            </a:r>
            <a:r>
              <a:rPr lang="en-US" sz="1200" dirty="0">
                <a:solidFill>
                  <a:srgbClr val="002060"/>
                </a:solidFill>
                <a:latin typeface="Roboto Slab" panose="020B0604020202020204" charset="0"/>
                <a:ea typeface="Roboto Slab" panose="020B0604020202020204" charset="0"/>
              </a:rPr>
              <a:t>Strengthen the prevention and treatment of substance abuse, including narcotic drug abuse and harmful use of alcohol.</a:t>
            </a:r>
          </a:p>
          <a:p>
            <a:r>
              <a:rPr lang="en-US" sz="1200" b="1" dirty="0">
                <a:solidFill>
                  <a:srgbClr val="C00000"/>
                </a:solidFill>
                <a:latin typeface="Roboto Slab" panose="020B0604020202020204" charset="0"/>
                <a:ea typeface="Roboto Slab" panose="020B0604020202020204" charset="0"/>
              </a:rPr>
              <a:t>3.6</a:t>
            </a:r>
            <a:r>
              <a:rPr lang="en-US" sz="1200" b="1" dirty="0">
                <a:solidFill>
                  <a:srgbClr val="002060"/>
                </a:solidFill>
                <a:latin typeface="Roboto Slab" panose="020B0604020202020204" charset="0"/>
                <a:ea typeface="Roboto Slab" panose="020B0604020202020204" charset="0"/>
              </a:rPr>
              <a:t> </a:t>
            </a:r>
            <a:r>
              <a:rPr lang="en-US" sz="1200" dirty="0">
                <a:solidFill>
                  <a:srgbClr val="00B0F0"/>
                </a:solidFill>
                <a:latin typeface="Roboto Slab" panose="020B0604020202020204" charset="0"/>
                <a:ea typeface="Roboto Slab" panose="020B0604020202020204" charset="0"/>
              </a:rPr>
              <a:t>By 2030, have the number of global deaths and injuries from road traffic accidents.</a:t>
            </a:r>
          </a:p>
          <a:p>
            <a:r>
              <a:rPr lang="en-US" sz="1200" b="1" dirty="0">
                <a:solidFill>
                  <a:srgbClr val="C00000"/>
                </a:solidFill>
                <a:latin typeface="Roboto Slab" panose="020B0604020202020204" charset="0"/>
                <a:ea typeface="Roboto Slab" panose="020B0604020202020204" charset="0"/>
              </a:rPr>
              <a:t>3.7</a:t>
            </a:r>
            <a:r>
              <a:rPr lang="en-US" sz="1200" b="1" dirty="0">
                <a:solidFill>
                  <a:srgbClr val="002060"/>
                </a:solidFill>
                <a:latin typeface="Roboto Slab" panose="020B0604020202020204" charset="0"/>
                <a:ea typeface="Roboto Slab" panose="020B0604020202020204" charset="0"/>
              </a:rPr>
              <a:t> </a:t>
            </a:r>
            <a:r>
              <a:rPr lang="en-US" sz="1200" dirty="0">
                <a:solidFill>
                  <a:srgbClr val="002060"/>
                </a:solidFill>
                <a:latin typeface="Roboto Slab" panose="020B0604020202020204" charset="0"/>
                <a:ea typeface="Roboto Slab" panose="020B0604020202020204" charset="0"/>
              </a:rPr>
              <a:t>By 2030, ensure universal access to sexual and reproductive health-care services, including for family planning, information and education, and the integration of reproductive health into national strategies and programmed.</a:t>
            </a:r>
          </a:p>
          <a:p>
            <a:r>
              <a:rPr lang="en-US" sz="1200" b="1" dirty="0">
                <a:solidFill>
                  <a:srgbClr val="C00000"/>
                </a:solidFill>
                <a:latin typeface="Roboto Slab" panose="020B0604020202020204" charset="0"/>
                <a:ea typeface="Roboto Slab" panose="020B0604020202020204" charset="0"/>
              </a:rPr>
              <a:t>3.8</a:t>
            </a:r>
            <a:r>
              <a:rPr lang="en-US" sz="1200" b="1" dirty="0">
                <a:solidFill>
                  <a:srgbClr val="002060"/>
                </a:solidFill>
                <a:latin typeface="Roboto Slab" panose="020B0604020202020204" charset="0"/>
                <a:ea typeface="Roboto Slab" panose="020B0604020202020204" charset="0"/>
              </a:rPr>
              <a:t> </a:t>
            </a:r>
            <a:r>
              <a:rPr lang="en-US" sz="1200" dirty="0">
                <a:solidFill>
                  <a:srgbClr val="00B0F0"/>
                </a:solidFill>
                <a:latin typeface="Roboto Slab" panose="020B0604020202020204" charset="0"/>
                <a:ea typeface="Roboto Slab" panose="020B0604020202020204" charset="0"/>
              </a:rPr>
              <a:t>Achieve universal health coverage, including financial risk protection, access to quality essential health-care services and access to safe, effective, quality and affordable essential medicines and vaccines for all.</a:t>
            </a:r>
          </a:p>
          <a:p>
            <a:r>
              <a:rPr lang="en-US" sz="1200" b="1" dirty="0">
                <a:solidFill>
                  <a:srgbClr val="C00000"/>
                </a:solidFill>
                <a:latin typeface="Roboto Slab" panose="020B0604020202020204" charset="0"/>
                <a:ea typeface="Roboto Slab" panose="020B0604020202020204" charset="0"/>
              </a:rPr>
              <a:t>3.9</a:t>
            </a:r>
            <a:r>
              <a:rPr lang="en-US" sz="1200" b="1" dirty="0">
                <a:solidFill>
                  <a:srgbClr val="002060"/>
                </a:solidFill>
                <a:latin typeface="Roboto Slab" panose="020B0604020202020204" charset="0"/>
                <a:ea typeface="Roboto Slab" panose="020B0604020202020204" charset="0"/>
              </a:rPr>
              <a:t> </a:t>
            </a:r>
            <a:r>
              <a:rPr lang="en-US" sz="1200" dirty="0">
                <a:solidFill>
                  <a:srgbClr val="002060"/>
                </a:solidFill>
                <a:latin typeface="Roboto Slab" panose="020B0604020202020204" charset="0"/>
                <a:ea typeface="Roboto Slab" panose="020B0604020202020204" charset="0"/>
              </a:rPr>
              <a:t>By 2030, substantially reduce the number of deaths and illnesses from hazardous chemicals and air, water and soil pollution and contamination.</a:t>
            </a:r>
          </a:p>
          <a:p>
            <a:r>
              <a:rPr lang="en-US" sz="1200" b="1" dirty="0">
                <a:solidFill>
                  <a:srgbClr val="C00000"/>
                </a:solidFill>
                <a:latin typeface="Roboto Slab" panose="020B0604020202020204" charset="0"/>
                <a:ea typeface="Roboto Slab" panose="020B0604020202020204" charset="0"/>
              </a:rPr>
              <a:t>3.A</a:t>
            </a:r>
            <a:r>
              <a:rPr lang="en-US" sz="1200" b="1" dirty="0">
                <a:solidFill>
                  <a:srgbClr val="002060"/>
                </a:solidFill>
                <a:latin typeface="Roboto Slab" panose="020B0604020202020204" charset="0"/>
                <a:ea typeface="Roboto Slab" panose="020B0604020202020204" charset="0"/>
              </a:rPr>
              <a:t> </a:t>
            </a:r>
            <a:r>
              <a:rPr lang="en-US" sz="1200" dirty="0">
                <a:solidFill>
                  <a:srgbClr val="002060"/>
                </a:solidFill>
                <a:latin typeface="Roboto Slab" panose="020B0604020202020204" charset="0"/>
                <a:ea typeface="Roboto Slab" panose="020B0604020202020204" charset="0"/>
              </a:rPr>
              <a:t>Strengthen the implementation of the World Health Organization Framework Convention on Tobacco Control in all countries, as appropriate.</a:t>
            </a:r>
          </a:p>
          <a:p>
            <a:r>
              <a:rPr lang="en-US" sz="1200" b="1" dirty="0">
                <a:solidFill>
                  <a:srgbClr val="C00000"/>
                </a:solidFill>
                <a:latin typeface="Roboto Slab" panose="020B0604020202020204" charset="0"/>
                <a:ea typeface="Roboto Slab" panose="020B0604020202020204" charset="0"/>
              </a:rPr>
              <a:t>3.C</a:t>
            </a:r>
            <a:r>
              <a:rPr lang="en-US" sz="1200" b="1" dirty="0">
                <a:solidFill>
                  <a:srgbClr val="002060"/>
                </a:solidFill>
                <a:latin typeface="Roboto Slab" panose="020B0604020202020204" charset="0"/>
                <a:ea typeface="Roboto Slab" panose="020B0604020202020204" charset="0"/>
              </a:rPr>
              <a:t> </a:t>
            </a:r>
            <a:r>
              <a:rPr lang="en-US" sz="1200" dirty="0">
                <a:solidFill>
                  <a:srgbClr val="002060"/>
                </a:solidFill>
                <a:latin typeface="Roboto Slab" panose="020B0604020202020204" charset="0"/>
                <a:ea typeface="Roboto Slab" panose="020B0604020202020204" charset="0"/>
              </a:rPr>
              <a:t>Substantially increase health financing and the recruitment, development, training and retention of the health workforce in developing countries, especially in least developed countries and small island developing States.</a:t>
            </a:r>
          </a:p>
          <a:p>
            <a:endParaRPr lang="en-US" sz="1100" dirty="0">
              <a:solidFill>
                <a:srgbClr val="002060"/>
              </a:solidFill>
              <a:latin typeface="Roboto Slab" panose="020B0604020202020204" charset="0"/>
              <a:ea typeface="Roboto Slab" panose="020B0604020202020204" charset="0"/>
            </a:endParaRPr>
          </a:p>
        </p:txBody>
      </p:sp>
    </p:spTree>
    <p:extLst>
      <p:ext uri="{BB962C8B-B14F-4D97-AF65-F5344CB8AC3E}">
        <p14:creationId xmlns:p14="http://schemas.microsoft.com/office/powerpoint/2010/main" val="1741077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Picture 1">
            <a:extLst>
              <a:ext uri="{FF2B5EF4-FFF2-40B4-BE49-F238E27FC236}">
                <a16:creationId xmlns:a16="http://schemas.microsoft.com/office/drawing/2014/main" id="{83033A63-A133-4F90-838F-9D28E8914DDF}"/>
              </a:ext>
            </a:extLst>
          </p:cNvPr>
          <p:cNvPicPr>
            <a:picLocks noChangeAspect="1"/>
          </p:cNvPicPr>
          <p:nvPr/>
        </p:nvPicPr>
        <p:blipFill>
          <a:blip r:embed="rId3"/>
          <a:stretch>
            <a:fillRect/>
          </a:stretch>
        </p:blipFill>
        <p:spPr>
          <a:xfrm>
            <a:off x="1502230" y="886562"/>
            <a:ext cx="5588000" cy="3894163"/>
          </a:xfrm>
          <a:prstGeom prst="rect">
            <a:avLst/>
          </a:prstGeom>
        </p:spPr>
      </p:pic>
      <p:sp>
        <p:nvSpPr>
          <p:cNvPr id="5" name="Google Shape;499;p41">
            <a:extLst>
              <a:ext uri="{FF2B5EF4-FFF2-40B4-BE49-F238E27FC236}">
                <a16:creationId xmlns:a16="http://schemas.microsoft.com/office/drawing/2014/main" id="{2FA4F959-B884-4762-A0D4-13E6C846053A}"/>
              </a:ext>
            </a:extLst>
          </p:cNvPr>
          <p:cNvSpPr txBox="1">
            <a:spLocks/>
          </p:cNvSpPr>
          <p:nvPr/>
        </p:nvSpPr>
        <p:spPr>
          <a:xfrm>
            <a:off x="786150" y="-57641"/>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800" dirty="0"/>
              <a:t>Current Status of Cambodia SDG 3</a:t>
            </a:r>
          </a:p>
        </p:txBody>
      </p:sp>
    </p:spTree>
    <p:extLst>
      <p:ext uri="{BB962C8B-B14F-4D97-AF65-F5344CB8AC3E}">
        <p14:creationId xmlns:p14="http://schemas.microsoft.com/office/powerpoint/2010/main" val="4063477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2.</a:t>
            </a:r>
          </a:p>
          <a:p>
            <a:pPr marL="0" lvl="0" indent="0" algn="l" rtl="0">
              <a:spcBef>
                <a:spcPts val="0"/>
              </a:spcBef>
              <a:spcAft>
                <a:spcPts val="0"/>
              </a:spcAft>
              <a:buNone/>
            </a:pPr>
            <a:r>
              <a:rPr lang="en-US" dirty="0"/>
              <a:t>Timeframe </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745345082"/>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9413</TotalTime>
  <Words>2841</Words>
  <Application>Microsoft Office PowerPoint</Application>
  <PresentationFormat>On-screen Show (16:9)</PresentationFormat>
  <Paragraphs>331</Paragraphs>
  <Slides>45</Slides>
  <Notes>35</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Khmer OS Muol Light</vt:lpstr>
      <vt:lpstr>Khmer OS Moul Light</vt:lpstr>
      <vt:lpstr>Times New Roman</vt:lpstr>
      <vt:lpstr>Roboto Slab</vt:lpstr>
      <vt:lpstr>Source Sans Pro</vt:lpstr>
      <vt:lpstr>Calibri</vt:lpstr>
      <vt:lpstr>Arial</vt:lpstr>
      <vt:lpstr>Wingdings</vt:lpstr>
      <vt:lpstr>Cordelia template</vt:lpstr>
      <vt:lpstr>Group 1-Cambodia Big Data for Developing Action Plan for Concerned SDGs in Cambodia</vt:lpstr>
      <vt:lpstr>PowerPoint Presentation</vt:lpstr>
      <vt:lpstr>1. Introduction </vt:lpstr>
      <vt:lpstr>PowerPoint Presentation</vt:lpstr>
      <vt:lpstr>PowerPoint Presentation</vt:lpstr>
      <vt:lpstr>PowerPoint Presentation</vt:lpstr>
      <vt:lpstr>PowerPoint Presentation</vt:lpstr>
      <vt:lpstr>PowerPoint Presentation</vt:lpstr>
      <vt:lpstr>2. Timeframe </vt:lpstr>
      <vt:lpstr>Timeframe for each target and indicators </vt:lpstr>
      <vt:lpstr>Timeframe for each target and indicators </vt:lpstr>
      <vt:lpstr>3. Task Team Members (Who)</vt:lpstr>
      <vt:lpstr>Stakeholders/ Task Team Members</vt:lpstr>
      <vt:lpstr>4. Methodology Strategies/Plan</vt:lpstr>
      <vt:lpstr>SWOT Analysis</vt:lpstr>
      <vt:lpstr>Action Plan</vt:lpstr>
      <vt:lpstr>Action Plan</vt:lpstr>
      <vt:lpstr>5. Supported Big Data</vt:lpstr>
      <vt:lpstr>Big data for action plan </vt:lpstr>
      <vt:lpstr>Big data for action plan </vt:lpstr>
      <vt:lpstr>Big data for action plan </vt:lpstr>
      <vt:lpstr>Big data for action plan </vt:lpstr>
      <vt:lpstr>Remote Sensing Big data for action plan </vt:lpstr>
      <vt:lpstr>Remote Sensing Big data for action plan </vt:lpstr>
      <vt:lpstr>Resource of Big Data</vt:lpstr>
      <vt:lpstr>PowerPoint Presentation</vt:lpstr>
      <vt:lpstr>PowerPoint Presentation</vt:lpstr>
      <vt:lpstr>PowerPoint Presentation</vt:lpstr>
      <vt:lpstr>PowerPoint Presentation</vt:lpstr>
      <vt:lpstr>អំពីវិទ្យាស្ថានបច្ចេកវិទ្យាកម្ពុជា</vt:lpstr>
      <vt:lpstr> Budget Plan</vt:lpstr>
      <vt:lpstr>PowerPoint Presentation</vt:lpstr>
      <vt:lpstr>PowerPoint Presentation</vt:lpstr>
      <vt:lpstr>PowerPoint Presentation</vt:lpstr>
      <vt:lpstr>1. SDG 3: Methodology/Strategies</vt:lpstr>
      <vt:lpstr>PowerPoint Presentation</vt:lpstr>
      <vt:lpstr>National strategic priorities of Cambodia:  The overarching policy goal of The Third Health Strategic Plan 2016–2020 (HSP3) of the Ministry of Health is “improved health outcomes of the population, with increased financial risk protection in access to quality health care services”. HSP3 is supported by four Health Development Goals:</vt:lpstr>
      <vt:lpstr>PowerPoint Presentation</vt:lpstr>
      <vt:lpstr>Timeframe (have clear activities for each targets) Problem -&gt; Objectives -&gt; Action for solution </vt:lpstr>
      <vt:lpstr>Timeframe </vt:lpstr>
      <vt:lpstr>Action Plan</vt:lpstr>
      <vt:lpstr>PowerPoint Presentation</vt:lpstr>
      <vt:lpstr>PowerPoint Presentation</vt:lpstr>
      <vt:lpstr>Plan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SOKKHEY</dc:creator>
  <cp:lastModifiedBy>PHAUK Sokkhey</cp:lastModifiedBy>
  <cp:revision>184</cp:revision>
  <dcterms:modified xsi:type="dcterms:W3CDTF">2022-02-07T23:58:48Z</dcterms:modified>
</cp:coreProperties>
</file>